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sldIdLst>
    <p:sldId id="259" r:id="rId5"/>
    <p:sldId id="265" r:id="rId6"/>
    <p:sldId id="352" r:id="rId7"/>
    <p:sldId id="325" r:id="rId8"/>
    <p:sldId id="326" r:id="rId9"/>
    <p:sldId id="327" r:id="rId10"/>
    <p:sldId id="328" r:id="rId11"/>
    <p:sldId id="330" r:id="rId12"/>
    <p:sldId id="329" r:id="rId13"/>
    <p:sldId id="331" r:id="rId14"/>
    <p:sldId id="332" r:id="rId15"/>
    <p:sldId id="333" r:id="rId16"/>
    <p:sldId id="334" r:id="rId17"/>
    <p:sldId id="335" r:id="rId18"/>
    <p:sldId id="337" r:id="rId19"/>
    <p:sldId id="338" r:id="rId20"/>
    <p:sldId id="339" r:id="rId21"/>
    <p:sldId id="271" r:id="rId22"/>
    <p:sldId id="342" r:id="rId23"/>
    <p:sldId id="346" r:id="rId24"/>
    <p:sldId id="347" r:id="rId25"/>
    <p:sldId id="348" r:id="rId26"/>
    <p:sldId id="349" r:id="rId27"/>
    <p:sldId id="350" r:id="rId28"/>
    <p:sldId id="354" r:id="rId29"/>
    <p:sldId id="273" r:id="rId30"/>
    <p:sldId id="357" r:id="rId31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4" userDrawn="1">
          <p15:clr>
            <a:srgbClr val="A4A3A4"/>
          </p15:clr>
        </p15:guide>
        <p15:guide id="2" pos="257" userDrawn="1">
          <p15:clr>
            <a:srgbClr val="A4A3A4"/>
          </p15:clr>
        </p15:guide>
        <p15:guide id="3" pos="7423" userDrawn="1">
          <p15:clr>
            <a:srgbClr val="A4A3A4"/>
          </p15:clr>
        </p15:guide>
        <p15:guide id="4" orient="horz" pos="3634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1026" userDrawn="1">
          <p15:clr>
            <a:srgbClr val="A4A3A4"/>
          </p15:clr>
        </p15:guide>
        <p15:guide id="7" orient="horz" pos="1275" userDrawn="1">
          <p15:clr>
            <a:srgbClr val="A4A3A4"/>
          </p15:clr>
        </p15:guide>
        <p15:guide id="8" pos="3727" userDrawn="1">
          <p15:clr>
            <a:srgbClr val="A4A3A4"/>
          </p15:clr>
        </p15:guide>
        <p15:guide id="9" pos="39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3112B"/>
    <a:srgbClr val="004287"/>
    <a:srgbClr val="DA26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2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45" y="77"/>
      </p:cViewPr>
      <p:guideLst>
        <p:guide orient="horz" pos="754"/>
        <p:guide pos="257"/>
        <p:guide pos="7423"/>
        <p:guide orient="horz" pos="3634"/>
        <p:guide pos="3840"/>
        <p:guide orient="horz" pos="1026"/>
        <p:guide orient="horz" pos="1275"/>
        <p:guide pos="3727"/>
        <p:guide pos="395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lážová Barbora" userId="ee077b3d-675d-4919-8379-59a15074263d" providerId="ADAL" clId="{722E15D9-CE8A-41ED-9E39-A9308C47BE61}"/>
    <pc:docChg chg="modSld">
      <pc:chgData name="Balážová Barbora" userId="ee077b3d-675d-4919-8379-59a15074263d" providerId="ADAL" clId="{722E15D9-CE8A-41ED-9E39-A9308C47BE61}" dt="2024-08-20T06:10:32.111" v="2" actId="20577"/>
      <pc:docMkLst>
        <pc:docMk/>
      </pc:docMkLst>
      <pc:sldChg chg="modSp mod">
        <pc:chgData name="Balážová Barbora" userId="ee077b3d-675d-4919-8379-59a15074263d" providerId="ADAL" clId="{722E15D9-CE8A-41ED-9E39-A9308C47BE61}" dt="2024-08-20T06:10:32.111" v="2" actId="20577"/>
        <pc:sldMkLst>
          <pc:docMk/>
          <pc:sldMk cId="621804065" sldId="326"/>
        </pc:sldMkLst>
        <pc:spChg chg="mod">
          <ac:chgData name="Balážová Barbora" userId="ee077b3d-675d-4919-8379-59a15074263d" providerId="ADAL" clId="{722E15D9-CE8A-41ED-9E39-A9308C47BE61}" dt="2024-08-20T06:10:32.111" v="2" actId="20577"/>
          <ac:spMkLst>
            <pc:docMk/>
            <pc:sldMk cId="621804065" sldId="326"/>
            <ac:spMk id="21" creationId="{A289CD4E-52B5-AA4B-B49D-57C1558EF0A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895196-B5F1-4CA3-92A6-DA8B13AAD706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sk-SK"/>
        </a:p>
      </dgm:t>
    </dgm:pt>
    <dgm:pt modelId="{B4F18A52-B0BD-4380-9E21-ABEED4624EB4}">
      <dgm:prSet phldrT="[Text]"/>
      <dgm:spPr>
        <a:solidFill>
          <a:srgbClr val="C3112B"/>
        </a:solidFill>
      </dgm:spPr>
      <dgm:t>
        <a:bodyPr/>
        <a:lstStyle/>
        <a:p>
          <a:r>
            <a:rPr lang="sk-SK" dirty="0"/>
            <a:t>Škola</a:t>
          </a:r>
        </a:p>
      </dgm:t>
    </dgm:pt>
    <dgm:pt modelId="{252CC41E-70DA-4C4F-BF28-3E7127E1C264}" type="parTrans" cxnId="{F4DAE38A-DCE8-4E48-BA60-99E0EC89836A}">
      <dgm:prSet/>
      <dgm:spPr/>
      <dgm:t>
        <a:bodyPr/>
        <a:lstStyle/>
        <a:p>
          <a:endParaRPr lang="sk-SK"/>
        </a:p>
      </dgm:t>
    </dgm:pt>
    <dgm:pt modelId="{5F0D63B2-6D12-42FD-B682-842C81D7CCB3}" type="sibTrans" cxnId="{F4DAE38A-DCE8-4E48-BA60-99E0EC89836A}">
      <dgm:prSet/>
      <dgm:spPr/>
      <dgm:t>
        <a:bodyPr/>
        <a:lstStyle/>
        <a:p>
          <a:endParaRPr lang="sk-SK"/>
        </a:p>
      </dgm:t>
    </dgm:pt>
    <dgm:pt modelId="{670488C0-2585-471A-AE14-3AB2E85D33EE}">
      <dgm:prSet phldrT="[Text]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sk-SK" dirty="0"/>
            <a:t>Vedie evidenciu o svojich DŽP a zamestnancoch v školskom informačnom systéme</a:t>
          </a:r>
        </a:p>
      </dgm:t>
    </dgm:pt>
    <dgm:pt modelId="{1503546E-7936-4E54-9816-2F53A4FC5C7B}" type="parTrans" cxnId="{32E45E24-CEA4-43E7-9DD5-5EECCA151D98}">
      <dgm:prSet/>
      <dgm:spPr/>
      <dgm:t>
        <a:bodyPr/>
        <a:lstStyle/>
        <a:p>
          <a:endParaRPr lang="sk-SK"/>
        </a:p>
      </dgm:t>
    </dgm:pt>
    <dgm:pt modelId="{FB2D61B1-FB13-4376-83AA-07B2D5932CE8}" type="sibTrans" cxnId="{32E45E24-CEA4-43E7-9DD5-5EECCA151D98}">
      <dgm:prSet/>
      <dgm:spPr/>
      <dgm:t>
        <a:bodyPr/>
        <a:lstStyle/>
        <a:p>
          <a:endParaRPr lang="sk-SK"/>
        </a:p>
      </dgm:t>
    </dgm:pt>
    <dgm:pt modelId="{87855637-2C80-4EE9-9673-56B35489D6CD}">
      <dgm:prSet phldrT="[Text]"/>
      <dgm:spPr/>
      <dgm:t>
        <a:bodyPr/>
        <a:lstStyle/>
        <a:p>
          <a:r>
            <a:rPr lang="sk-SK" dirty="0"/>
            <a:t>Zriaďovateľ</a:t>
          </a:r>
        </a:p>
      </dgm:t>
    </dgm:pt>
    <dgm:pt modelId="{9D0AC2C8-A9E1-446E-8912-69288195000C}" type="parTrans" cxnId="{94526D37-CE64-4C29-80F8-9A1EAA6A873C}">
      <dgm:prSet/>
      <dgm:spPr/>
      <dgm:t>
        <a:bodyPr/>
        <a:lstStyle/>
        <a:p>
          <a:endParaRPr lang="sk-SK"/>
        </a:p>
      </dgm:t>
    </dgm:pt>
    <dgm:pt modelId="{AFD7A087-1917-4307-A755-1191513472DD}" type="sibTrans" cxnId="{94526D37-CE64-4C29-80F8-9A1EAA6A873C}">
      <dgm:prSet/>
      <dgm:spPr/>
      <dgm:t>
        <a:bodyPr/>
        <a:lstStyle/>
        <a:p>
          <a:endParaRPr lang="sk-SK"/>
        </a:p>
      </dgm:t>
    </dgm:pt>
    <dgm:pt modelId="{D2C441E3-5C52-41CB-8AB6-045C6A41D5AA}">
      <dgm:prSet phldrT="[Text]"/>
      <dgm:spPr/>
      <dgm:t>
        <a:bodyPr/>
        <a:lstStyle/>
        <a:p>
          <a:r>
            <a:rPr lang="sk-SK" dirty="0"/>
            <a:t>Kontroluje údaje elektronických a papierových protokolov „svojich“ škôl</a:t>
          </a:r>
        </a:p>
      </dgm:t>
    </dgm:pt>
    <dgm:pt modelId="{EF99DB49-1192-43C4-B4B4-E029AD9B6528}" type="parTrans" cxnId="{488AF90D-8728-44F1-9230-94E119049D18}">
      <dgm:prSet/>
      <dgm:spPr/>
      <dgm:t>
        <a:bodyPr/>
        <a:lstStyle/>
        <a:p>
          <a:endParaRPr lang="sk-SK"/>
        </a:p>
      </dgm:t>
    </dgm:pt>
    <dgm:pt modelId="{25464B05-C9E7-412C-B7BF-91197CA50D8B}" type="sibTrans" cxnId="{488AF90D-8728-44F1-9230-94E119049D18}">
      <dgm:prSet/>
      <dgm:spPr/>
      <dgm:t>
        <a:bodyPr/>
        <a:lstStyle/>
        <a:p>
          <a:endParaRPr lang="sk-SK"/>
        </a:p>
      </dgm:t>
    </dgm:pt>
    <dgm:pt modelId="{2DEB158B-5508-42DD-956B-28C425AD0238}">
      <dgm:prSet phldrT="[Text]"/>
      <dgm:spPr/>
      <dgm:t>
        <a:bodyPr/>
        <a:lstStyle/>
        <a:p>
          <a:r>
            <a:rPr lang="sk-SK" dirty="0"/>
            <a:t>Obec (V40)</a:t>
          </a:r>
        </a:p>
      </dgm:t>
    </dgm:pt>
    <dgm:pt modelId="{BA9DA4E8-664C-4678-B156-2A1CB078D643}" type="parTrans" cxnId="{22F037FD-0F6D-4214-A1B4-1F7D01B53352}">
      <dgm:prSet/>
      <dgm:spPr/>
      <dgm:t>
        <a:bodyPr/>
        <a:lstStyle/>
        <a:p>
          <a:endParaRPr lang="sk-SK"/>
        </a:p>
      </dgm:t>
    </dgm:pt>
    <dgm:pt modelId="{E1BEF4EA-4F4B-4405-84AE-2C3A9D4A7167}" type="sibTrans" cxnId="{22F037FD-0F6D-4214-A1B4-1F7D01B53352}">
      <dgm:prSet/>
      <dgm:spPr/>
      <dgm:t>
        <a:bodyPr/>
        <a:lstStyle/>
        <a:p>
          <a:endParaRPr lang="sk-SK"/>
        </a:p>
      </dgm:t>
    </dgm:pt>
    <dgm:pt modelId="{8EA670C8-CE6C-4EDB-811E-57A42006F115}">
      <dgm:prSet phldrT="[Text]"/>
      <dgm:spPr/>
      <dgm:t>
        <a:bodyPr/>
        <a:lstStyle/>
        <a:p>
          <a:r>
            <a:rPr lang="sk-SK" dirty="0"/>
            <a:t>Kontroluje údaje elektronických a papierových protokolov zriaďovateľov so sídlom v obci</a:t>
          </a:r>
        </a:p>
      </dgm:t>
    </dgm:pt>
    <dgm:pt modelId="{118B3ED9-8330-4272-B8C0-6B6969853816}" type="parTrans" cxnId="{6252EA14-01CD-4BE8-8888-CC75701AEEA2}">
      <dgm:prSet/>
      <dgm:spPr/>
      <dgm:t>
        <a:bodyPr/>
        <a:lstStyle/>
        <a:p>
          <a:endParaRPr lang="sk-SK"/>
        </a:p>
      </dgm:t>
    </dgm:pt>
    <dgm:pt modelId="{205827CD-FF83-4A81-BB78-A656FEC9541A}" type="sibTrans" cxnId="{6252EA14-01CD-4BE8-8888-CC75701AEEA2}">
      <dgm:prSet/>
      <dgm:spPr/>
      <dgm:t>
        <a:bodyPr/>
        <a:lstStyle/>
        <a:p>
          <a:endParaRPr lang="sk-SK"/>
        </a:p>
      </dgm:t>
    </dgm:pt>
    <dgm:pt modelId="{13513E76-7B1C-48B0-8336-4C84F6BF1720}">
      <dgm:prSet phldrT="[Text]"/>
      <dgm:spPr/>
      <dgm:t>
        <a:bodyPr/>
        <a:lstStyle/>
        <a:p>
          <a:r>
            <a:rPr lang="sk-SK" dirty="0"/>
            <a:t>Agreguje údaje a vytvára sumárny protokol – elektronický a papierový</a:t>
          </a:r>
        </a:p>
      </dgm:t>
    </dgm:pt>
    <dgm:pt modelId="{D6D95DD9-DA93-41E0-BB18-A58B78DC1212}" type="parTrans" cxnId="{899E70BC-E658-4FC0-B9D4-DD744635BA2C}">
      <dgm:prSet/>
      <dgm:spPr/>
      <dgm:t>
        <a:bodyPr/>
        <a:lstStyle/>
        <a:p>
          <a:endParaRPr lang="sk-SK"/>
        </a:p>
      </dgm:t>
    </dgm:pt>
    <dgm:pt modelId="{84A9A88B-3372-472E-AD95-BAABF3453DA9}" type="sibTrans" cxnId="{899E70BC-E658-4FC0-B9D4-DD744635BA2C}">
      <dgm:prSet/>
      <dgm:spPr/>
      <dgm:t>
        <a:bodyPr/>
        <a:lstStyle/>
        <a:p>
          <a:endParaRPr lang="sk-SK"/>
        </a:p>
      </dgm:t>
    </dgm:pt>
    <dgm:pt modelId="{052AD22E-7A68-4B56-9F68-E7D412CFB30B}">
      <dgm:prSet phldrT="[Text]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sk-SK" dirty="0"/>
            <a:t>Odosiela ich do IS RIS elektronickou službou</a:t>
          </a:r>
        </a:p>
      </dgm:t>
    </dgm:pt>
    <dgm:pt modelId="{33B94495-E2C1-4188-9902-81115DA14000}" type="parTrans" cxnId="{B8E88542-0A44-486A-AFD4-A60919B8E949}">
      <dgm:prSet/>
      <dgm:spPr/>
      <dgm:t>
        <a:bodyPr/>
        <a:lstStyle/>
        <a:p>
          <a:endParaRPr lang="sk-SK"/>
        </a:p>
      </dgm:t>
    </dgm:pt>
    <dgm:pt modelId="{829008B6-BB68-44FC-874C-8C6EA9E7987A}" type="sibTrans" cxnId="{B8E88542-0A44-486A-AFD4-A60919B8E949}">
      <dgm:prSet/>
      <dgm:spPr/>
      <dgm:t>
        <a:bodyPr/>
        <a:lstStyle/>
        <a:p>
          <a:endParaRPr lang="sk-SK"/>
        </a:p>
      </dgm:t>
    </dgm:pt>
    <dgm:pt modelId="{454F2F16-7B0D-4823-B632-80E645044AC7}">
      <dgm:prSet phldrT="[Text]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sk-SK" dirty="0"/>
            <a:t>Generuje papierový výstupný protokol za školu</a:t>
          </a:r>
        </a:p>
      </dgm:t>
    </dgm:pt>
    <dgm:pt modelId="{CD60CB55-6101-43DE-842A-F5D626275490}" type="parTrans" cxnId="{6F565959-1C7B-47F8-BD90-DB05F1E97A54}">
      <dgm:prSet/>
      <dgm:spPr/>
      <dgm:t>
        <a:bodyPr/>
        <a:lstStyle/>
        <a:p>
          <a:endParaRPr lang="sk-SK"/>
        </a:p>
      </dgm:t>
    </dgm:pt>
    <dgm:pt modelId="{9A2C59EB-8E51-491B-B654-425299CBF7CE}" type="sibTrans" cxnId="{6F565959-1C7B-47F8-BD90-DB05F1E97A54}">
      <dgm:prSet/>
      <dgm:spPr/>
      <dgm:t>
        <a:bodyPr/>
        <a:lstStyle/>
        <a:p>
          <a:endParaRPr lang="sk-SK"/>
        </a:p>
      </dgm:t>
    </dgm:pt>
    <dgm:pt modelId="{9A60EBC1-4C88-45E3-B9F8-43E216C69603}">
      <dgm:prSet phldrT="[Text]"/>
      <dgm:spPr/>
      <dgm:t>
        <a:bodyPr/>
        <a:lstStyle/>
        <a:p>
          <a:r>
            <a:rPr lang="sk-SK" dirty="0"/>
            <a:t>Agreguje údaje a vytvára sumárny protokol – elektronický a papierový</a:t>
          </a:r>
        </a:p>
      </dgm:t>
    </dgm:pt>
    <dgm:pt modelId="{9462A74F-709F-4CD8-936A-42A30F17A4A8}" type="parTrans" cxnId="{681A3B39-4E34-4363-A819-BE9FCB511481}">
      <dgm:prSet/>
      <dgm:spPr/>
      <dgm:t>
        <a:bodyPr/>
        <a:lstStyle/>
        <a:p>
          <a:endParaRPr lang="sk-SK"/>
        </a:p>
      </dgm:t>
    </dgm:pt>
    <dgm:pt modelId="{A436F254-9144-4B88-B26E-D62F4A868F0D}" type="sibTrans" cxnId="{681A3B39-4E34-4363-A819-BE9FCB511481}">
      <dgm:prSet/>
      <dgm:spPr/>
      <dgm:t>
        <a:bodyPr/>
        <a:lstStyle/>
        <a:p>
          <a:endParaRPr lang="sk-SK"/>
        </a:p>
      </dgm:t>
    </dgm:pt>
    <dgm:pt modelId="{2DD4C5F8-ED80-4DF8-8A09-FE4248AEB498}">
      <dgm:prSet phldrT="[Text]"/>
      <dgm:spPr>
        <a:solidFill>
          <a:srgbClr val="004287"/>
        </a:solidFill>
      </dgm:spPr>
      <dgm:t>
        <a:bodyPr/>
        <a:lstStyle/>
        <a:p>
          <a:r>
            <a:rPr lang="sk-SK" dirty="0"/>
            <a:t>RÚŠS</a:t>
          </a:r>
        </a:p>
      </dgm:t>
    </dgm:pt>
    <dgm:pt modelId="{0E903BA8-3E4B-4F91-B9F8-E43EB5617F4A}" type="parTrans" cxnId="{5104189B-501F-40A6-83CC-47FB6F5FD6C0}">
      <dgm:prSet/>
      <dgm:spPr/>
      <dgm:t>
        <a:bodyPr/>
        <a:lstStyle/>
        <a:p>
          <a:endParaRPr lang="sk-SK"/>
        </a:p>
      </dgm:t>
    </dgm:pt>
    <dgm:pt modelId="{E5DF2EE8-33EA-446D-8DFE-BFB46D2DC3BF}" type="sibTrans" cxnId="{5104189B-501F-40A6-83CC-47FB6F5FD6C0}">
      <dgm:prSet/>
      <dgm:spPr/>
      <dgm:t>
        <a:bodyPr/>
        <a:lstStyle/>
        <a:p>
          <a:endParaRPr lang="sk-SK"/>
        </a:p>
      </dgm:t>
    </dgm:pt>
    <dgm:pt modelId="{54E923FC-8259-43F0-9B1C-2D3ADBC1913F}">
      <dgm:prSet phldrT="[Text]"/>
      <dgm:spPr/>
      <dgm:t>
        <a:bodyPr/>
        <a:lstStyle/>
        <a:p>
          <a:r>
            <a:rPr lang="sk-SK" dirty="0"/>
            <a:t>Kontroluje údaje elektronických a papierových protokolov zriaďovateľov / obcí</a:t>
          </a:r>
        </a:p>
        <a:p>
          <a:r>
            <a:rPr lang="sk-SK" dirty="0"/>
            <a:t>Agreguje sumárny </a:t>
          </a:r>
          <a:r>
            <a:rPr lang="sk-SK" dirty="0" smtClean="0"/>
            <a:t>protokol </a:t>
          </a:r>
          <a:r>
            <a:rPr lang="sk-SK" dirty="0"/>
            <a:t>a zasiela na Ministerstvo </a:t>
          </a:r>
          <a:r>
            <a:rPr lang="sk-SK" dirty="0" smtClean="0"/>
            <a:t>školstva</a:t>
          </a:r>
          <a:endParaRPr lang="sk-SK" dirty="0"/>
        </a:p>
      </dgm:t>
    </dgm:pt>
    <dgm:pt modelId="{6C31FBD2-901B-4118-BCF6-4DADA71F9701}" type="parTrans" cxnId="{CB263ACE-AF08-4904-BFDE-F5BBBCB1725B}">
      <dgm:prSet/>
      <dgm:spPr/>
      <dgm:t>
        <a:bodyPr/>
        <a:lstStyle/>
        <a:p>
          <a:endParaRPr lang="sk-SK"/>
        </a:p>
      </dgm:t>
    </dgm:pt>
    <dgm:pt modelId="{422E5923-84B9-4DAD-8EE5-CAFA50589783}" type="sibTrans" cxnId="{CB263ACE-AF08-4904-BFDE-F5BBBCB1725B}">
      <dgm:prSet/>
      <dgm:spPr/>
      <dgm:t>
        <a:bodyPr/>
        <a:lstStyle/>
        <a:p>
          <a:endParaRPr lang="sk-SK"/>
        </a:p>
      </dgm:t>
    </dgm:pt>
    <dgm:pt modelId="{0FE52403-5726-46C1-913D-F59F42DA3019}" type="pres">
      <dgm:prSet presAssocID="{A4895196-B5F1-4CA3-92A6-DA8B13AAD706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sk-SK"/>
        </a:p>
      </dgm:t>
    </dgm:pt>
    <dgm:pt modelId="{0610C826-294F-447A-AD0D-18E23654B16B}" type="pres">
      <dgm:prSet presAssocID="{B4F18A52-B0BD-4380-9E21-ABEED4624EB4}" presName="parentText1" presStyleLbl="node1" presStyleIdx="0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57FC5DB9-8A2B-4DB2-A9E1-E0CC732D474A}" type="pres">
      <dgm:prSet presAssocID="{B4F18A52-B0BD-4380-9E21-ABEED4624EB4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6CB4C74-AC9A-48F7-95C8-0D728A599DC4}" type="pres">
      <dgm:prSet presAssocID="{87855637-2C80-4EE9-9673-56B35489D6CD}" presName="parentText2" presStyleLbl="node1" presStyleIdx="1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31092E38-5C23-4DAF-96CF-D6B29655B268}" type="pres">
      <dgm:prSet presAssocID="{87855637-2C80-4EE9-9673-56B35489D6CD}" presName="childText2" presStyleLbl="solidAlignAcc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2E960449-21CF-4C58-9145-2A363B683442}" type="pres">
      <dgm:prSet presAssocID="{2DEB158B-5508-42DD-956B-28C425AD0238}" presName="parentText3" presStyleLbl="node1" presStyleIdx="2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D6883BD-35C9-4DB8-9DC7-8B237C8A8780}" type="pres">
      <dgm:prSet presAssocID="{2DEB158B-5508-42DD-956B-28C425AD0238}" presName="childText3" presStyleLbl="solidAlignAcc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67A9F70B-E407-4220-BAD6-3C134149C32D}" type="pres">
      <dgm:prSet presAssocID="{2DD4C5F8-ED80-4DF8-8A09-FE4248AEB498}" presName="parentText4" presStyleLbl="node1" presStyleIdx="3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6E482069-D627-4709-B7E5-F1B094D3E921}" type="pres">
      <dgm:prSet presAssocID="{2DD4C5F8-ED80-4DF8-8A09-FE4248AEB498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C8A09D9F-FD5C-4797-B790-9AF0D2330F14}" type="presOf" srcId="{D2C441E3-5C52-41CB-8AB6-045C6A41D5AA}" destId="{31092E38-5C23-4DAF-96CF-D6B29655B268}" srcOrd="0" destOrd="0" presId="urn:microsoft.com/office/officeart/2009/3/layout/IncreasingArrowsProcess"/>
    <dgm:cxn modelId="{488AF90D-8728-44F1-9230-94E119049D18}" srcId="{87855637-2C80-4EE9-9673-56B35489D6CD}" destId="{D2C441E3-5C52-41CB-8AB6-045C6A41D5AA}" srcOrd="0" destOrd="0" parTransId="{EF99DB49-1192-43C4-B4B4-E029AD9B6528}" sibTransId="{25464B05-C9E7-412C-B7BF-91197CA50D8B}"/>
    <dgm:cxn modelId="{1B79ABFF-E77F-4072-9C15-C40FE7266B19}" type="presOf" srcId="{670488C0-2585-471A-AE14-3AB2E85D33EE}" destId="{57FC5DB9-8A2B-4DB2-A9E1-E0CC732D474A}" srcOrd="0" destOrd="0" presId="urn:microsoft.com/office/officeart/2009/3/layout/IncreasingArrowsProcess"/>
    <dgm:cxn modelId="{2318A304-CB70-42A3-B0BD-FAEE2FD4C788}" type="presOf" srcId="{54E923FC-8259-43F0-9B1C-2D3ADBC1913F}" destId="{6E482069-D627-4709-B7E5-F1B094D3E921}" srcOrd="0" destOrd="0" presId="urn:microsoft.com/office/officeart/2009/3/layout/IncreasingArrowsProcess"/>
    <dgm:cxn modelId="{72A64F74-D3A4-48CA-8153-98515EED06D1}" type="presOf" srcId="{B4F18A52-B0BD-4380-9E21-ABEED4624EB4}" destId="{0610C826-294F-447A-AD0D-18E23654B16B}" srcOrd="0" destOrd="0" presId="urn:microsoft.com/office/officeart/2009/3/layout/IncreasingArrowsProcess"/>
    <dgm:cxn modelId="{6F565959-1C7B-47F8-BD90-DB05F1E97A54}" srcId="{B4F18A52-B0BD-4380-9E21-ABEED4624EB4}" destId="{454F2F16-7B0D-4823-B632-80E645044AC7}" srcOrd="2" destOrd="0" parTransId="{CD60CB55-6101-43DE-842A-F5D626275490}" sibTransId="{9A2C59EB-8E51-491B-B654-425299CBF7CE}"/>
    <dgm:cxn modelId="{94526D37-CE64-4C29-80F8-9A1EAA6A873C}" srcId="{A4895196-B5F1-4CA3-92A6-DA8B13AAD706}" destId="{87855637-2C80-4EE9-9673-56B35489D6CD}" srcOrd="1" destOrd="0" parTransId="{9D0AC2C8-A9E1-446E-8912-69288195000C}" sibTransId="{AFD7A087-1917-4307-A755-1191513472DD}"/>
    <dgm:cxn modelId="{22F037FD-0F6D-4214-A1B4-1F7D01B53352}" srcId="{A4895196-B5F1-4CA3-92A6-DA8B13AAD706}" destId="{2DEB158B-5508-42DD-956B-28C425AD0238}" srcOrd="2" destOrd="0" parTransId="{BA9DA4E8-664C-4678-B156-2A1CB078D643}" sibTransId="{E1BEF4EA-4F4B-4405-84AE-2C3A9D4A7167}"/>
    <dgm:cxn modelId="{DE06127E-D8FF-4059-A55F-A6247D705919}" type="presOf" srcId="{2DEB158B-5508-42DD-956B-28C425AD0238}" destId="{2E960449-21CF-4C58-9145-2A363B683442}" srcOrd="0" destOrd="0" presId="urn:microsoft.com/office/officeart/2009/3/layout/IncreasingArrowsProcess"/>
    <dgm:cxn modelId="{32E45E24-CEA4-43E7-9DD5-5EECCA151D98}" srcId="{B4F18A52-B0BD-4380-9E21-ABEED4624EB4}" destId="{670488C0-2585-471A-AE14-3AB2E85D33EE}" srcOrd="0" destOrd="0" parTransId="{1503546E-7936-4E54-9816-2F53A4FC5C7B}" sibTransId="{FB2D61B1-FB13-4376-83AA-07B2D5932CE8}"/>
    <dgm:cxn modelId="{899E70BC-E658-4FC0-B9D4-DD744635BA2C}" srcId="{2DEB158B-5508-42DD-956B-28C425AD0238}" destId="{13513E76-7B1C-48B0-8336-4C84F6BF1720}" srcOrd="1" destOrd="0" parTransId="{D6D95DD9-DA93-41E0-BB18-A58B78DC1212}" sibTransId="{84A9A88B-3372-472E-AD95-BAABF3453DA9}"/>
    <dgm:cxn modelId="{E94B6846-3C0C-4C38-B5CD-4DE121F12F58}" type="presOf" srcId="{454F2F16-7B0D-4823-B632-80E645044AC7}" destId="{57FC5DB9-8A2B-4DB2-A9E1-E0CC732D474A}" srcOrd="0" destOrd="2" presId="urn:microsoft.com/office/officeart/2009/3/layout/IncreasingArrowsProcess"/>
    <dgm:cxn modelId="{309A93AA-FCF6-4774-A88D-8B3464C57AD4}" type="presOf" srcId="{8EA670C8-CE6C-4EDB-811E-57A42006F115}" destId="{4D6883BD-35C9-4DB8-9DC7-8B237C8A8780}" srcOrd="0" destOrd="0" presId="urn:microsoft.com/office/officeart/2009/3/layout/IncreasingArrowsProcess"/>
    <dgm:cxn modelId="{F4DAE38A-DCE8-4E48-BA60-99E0EC89836A}" srcId="{A4895196-B5F1-4CA3-92A6-DA8B13AAD706}" destId="{B4F18A52-B0BD-4380-9E21-ABEED4624EB4}" srcOrd="0" destOrd="0" parTransId="{252CC41E-70DA-4C4F-BF28-3E7127E1C264}" sibTransId="{5F0D63B2-6D12-42FD-B682-842C81D7CCB3}"/>
    <dgm:cxn modelId="{6DB53C51-9628-4C37-BDF2-333DFEF6BC85}" type="presOf" srcId="{052AD22E-7A68-4B56-9F68-E7D412CFB30B}" destId="{57FC5DB9-8A2B-4DB2-A9E1-E0CC732D474A}" srcOrd="0" destOrd="1" presId="urn:microsoft.com/office/officeart/2009/3/layout/IncreasingArrowsProcess"/>
    <dgm:cxn modelId="{681A3B39-4E34-4363-A819-BE9FCB511481}" srcId="{87855637-2C80-4EE9-9673-56B35489D6CD}" destId="{9A60EBC1-4C88-45E3-B9F8-43E216C69603}" srcOrd="1" destOrd="0" parTransId="{9462A74F-709F-4CD8-936A-42A30F17A4A8}" sibTransId="{A436F254-9144-4B88-B26E-D62F4A868F0D}"/>
    <dgm:cxn modelId="{B8E88542-0A44-486A-AFD4-A60919B8E949}" srcId="{B4F18A52-B0BD-4380-9E21-ABEED4624EB4}" destId="{052AD22E-7A68-4B56-9F68-E7D412CFB30B}" srcOrd="1" destOrd="0" parTransId="{33B94495-E2C1-4188-9902-81115DA14000}" sibTransId="{829008B6-BB68-44FC-874C-8C6EA9E7987A}"/>
    <dgm:cxn modelId="{0E77397C-9BC8-437F-8A40-1349FF8D85AD}" type="presOf" srcId="{A4895196-B5F1-4CA3-92A6-DA8B13AAD706}" destId="{0FE52403-5726-46C1-913D-F59F42DA3019}" srcOrd="0" destOrd="0" presId="urn:microsoft.com/office/officeart/2009/3/layout/IncreasingArrowsProcess"/>
    <dgm:cxn modelId="{2F9B4639-A261-4BBC-983C-6CB88ACFA904}" type="presOf" srcId="{2DD4C5F8-ED80-4DF8-8A09-FE4248AEB498}" destId="{67A9F70B-E407-4220-BAD6-3C134149C32D}" srcOrd="0" destOrd="0" presId="urn:microsoft.com/office/officeart/2009/3/layout/IncreasingArrowsProcess"/>
    <dgm:cxn modelId="{E555C36D-2AFA-4847-B5A0-71AC9B5A4F35}" type="presOf" srcId="{87855637-2C80-4EE9-9673-56B35489D6CD}" destId="{46CB4C74-AC9A-48F7-95C8-0D728A599DC4}" srcOrd="0" destOrd="0" presId="urn:microsoft.com/office/officeart/2009/3/layout/IncreasingArrowsProcess"/>
    <dgm:cxn modelId="{5104189B-501F-40A6-83CC-47FB6F5FD6C0}" srcId="{A4895196-B5F1-4CA3-92A6-DA8B13AAD706}" destId="{2DD4C5F8-ED80-4DF8-8A09-FE4248AEB498}" srcOrd="3" destOrd="0" parTransId="{0E903BA8-3E4B-4F91-B9F8-E43EB5617F4A}" sibTransId="{E5DF2EE8-33EA-446D-8DFE-BFB46D2DC3BF}"/>
    <dgm:cxn modelId="{CB263ACE-AF08-4904-BFDE-F5BBBCB1725B}" srcId="{2DD4C5F8-ED80-4DF8-8A09-FE4248AEB498}" destId="{54E923FC-8259-43F0-9B1C-2D3ADBC1913F}" srcOrd="0" destOrd="0" parTransId="{6C31FBD2-901B-4118-BCF6-4DADA71F9701}" sibTransId="{422E5923-84B9-4DAD-8EE5-CAFA50589783}"/>
    <dgm:cxn modelId="{57BFD8E7-7004-4329-BF3D-F3476A034CAF}" type="presOf" srcId="{9A60EBC1-4C88-45E3-B9F8-43E216C69603}" destId="{31092E38-5C23-4DAF-96CF-D6B29655B268}" srcOrd="0" destOrd="1" presId="urn:microsoft.com/office/officeart/2009/3/layout/IncreasingArrowsProcess"/>
    <dgm:cxn modelId="{DC92E62B-5D7F-4B62-A19F-6ED145271DFC}" type="presOf" srcId="{13513E76-7B1C-48B0-8336-4C84F6BF1720}" destId="{4D6883BD-35C9-4DB8-9DC7-8B237C8A8780}" srcOrd="0" destOrd="1" presId="urn:microsoft.com/office/officeart/2009/3/layout/IncreasingArrowsProcess"/>
    <dgm:cxn modelId="{6252EA14-01CD-4BE8-8888-CC75701AEEA2}" srcId="{2DEB158B-5508-42DD-956B-28C425AD0238}" destId="{8EA670C8-CE6C-4EDB-811E-57A42006F115}" srcOrd="0" destOrd="0" parTransId="{118B3ED9-8330-4272-B8C0-6B6969853816}" sibTransId="{205827CD-FF83-4A81-BB78-A656FEC9541A}"/>
    <dgm:cxn modelId="{54341B26-9C4A-4991-81D6-E4FF7A1A85D4}" type="presParOf" srcId="{0FE52403-5726-46C1-913D-F59F42DA3019}" destId="{0610C826-294F-447A-AD0D-18E23654B16B}" srcOrd="0" destOrd="0" presId="urn:microsoft.com/office/officeart/2009/3/layout/IncreasingArrowsProcess"/>
    <dgm:cxn modelId="{A4D4CFB7-2F92-4440-A904-6BE6C9C4E909}" type="presParOf" srcId="{0FE52403-5726-46C1-913D-F59F42DA3019}" destId="{57FC5DB9-8A2B-4DB2-A9E1-E0CC732D474A}" srcOrd="1" destOrd="0" presId="urn:microsoft.com/office/officeart/2009/3/layout/IncreasingArrowsProcess"/>
    <dgm:cxn modelId="{726BE622-E502-4CDF-9374-8220709D456E}" type="presParOf" srcId="{0FE52403-5726-46C1-913D-F59F42DA3019}" destId="{46CB4C74-AC9A-48F7-95C8-0D728A599DC4}" srcOrd="2" destOrd="0" presId="urn:microsoft.com/office/officeart/2009/3/layout/IncreasingArrowsProcess"/>
    <dgm:cxn modelId="{F4EF80FA-F60C-4E7A-B25C-E6A0DB92E230}" type="presParOf" srcId="{0FE52403-5726-46C1-913D-F59F42DA3019}" destId="{31092E38-5C23-4DAF-96CF-D6B29655B268}" srcOrd="3" destOrd="0" presId="urn:microsoft.com/office/officeart/2009/3/layout/IncreasingArrowsProcess"/>
    <dgm:cxn modelId="{C9E136F8-9C9C-432A-B944-EF9F54659E63}" type="presParOf" srcId="{0FE52403-5726-46C1-913D-F59F42DA3019}" destId="{2E960449-21CF-4C58-9145-2A363B683442}" srcOrd="4" destOrd="0" presId="urn:microsoft.com/office/officeart/2009/3/layout/IncreasingArrowsProcess"/>
    <dgm:cxn modelId="{89BF0224-0D1F-4B11-801D-0FBA6EA482CE}" type="presParOf" srcId="{0FE52403-5726-46C1-913D-F59F42DA3019}" destId="{4D6883BD-35C9-4DB8-9DC7-8B237C8A8780}" srcOrd="5" destOrd="0" presId="urn:microsoft.com/office/officeart/2009/3/layout/IncreasingArrowsProcess"/>
    <dgm:cxn modelId="{0170DC4D-DB31-4DA6-88F4-DD047BCC009A}" type="presParOf" srcId="{0FE52403-5726-46C1-913D-F59F42DA3019}" destId="{67A9F70B-E407-4220-BAD6-3C134149C32D}" srcOrd="6" destOrd="0" presId="urn:microsoft.com/office/officeart/2009/3/layout/IncreasingArrowsProcess"/>
    <dgm:cxn modelId="{C4E8E407-E01C-478A-A6F4-14A02FF5E80B}" type="presParOf" srcId="{0FE52403-5726-46C1-913D-F59F42DA3019}" destId="{6E482069-D627-4709-B7E5-F1B094D3E921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D273A0-156C-45C8-BABF-51872E65EE8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3C542E6-B4BA-4038-9AAE-C8949AD07B59}">
      <dgm:prSet phldrT="[Text]"/>
      <dgm:spPr>
        <a:solidFill>
          <a:srgbClr val="004287"/>
        </a:solidFill>
      </dgm:spPr>
      <dgm:t>
        <a:bodyPr/>
        <a:lstStyle/>
        <a:p>
          <a:r>
            <a:rPr lang="sk-SK" dirty="0"/>
            <a:t>Škola</a:t>
          </a:r>
        </a:p>
      </dgm:t>
    </dgm:pt>
    <dgm:pt modelId="{2472745D-A5FB-41BD-98EE-139AEC4E50A3}" type="parTrans" cxnId="{82CC9E02-20CB-419E-89BA-9F487A0FD85F}">
      <dgm:prSet/>
      <dgm:spPr/>
      <dgm:t>
        <a:bodyPr/>
        <a:lstStyle/>
        <a:p>
          <a:endParaRPr lang="sk-SK"/>
        </a:p>
      </dgm:t>
    </dgm:pt>
    <dgm:pt modelId="{89517965-7114-4F26-A951-AB8B3F78256B}" type="sibTrans" cxnId="{82CC9E02-20CB-419E-89BA-9F487A0FD85F}">
      <dgm:prSet/>
      <dgm:spPr/>
      <dgm:t>
        <a:bodyPr/>
        <a:lstStyle/>
        <a:p>
          <a:endParaRPr lang="sk-SK"/>
        </a:p>
      </dgm:t>
    </dgm:pt>
    <dgm:pt modelId="{09F66E73-0676-467A-BF4C-C4F39B1F6938}">
      <dgm:prSet phldrT="[Text]"/>
      <dgm:spPr>
        <a:solidFill>
          <a:srgbClr val="005AB4"/>
        </a:solidFill>
      </dgm:spPr>
      <dgm:t>
        <a:bodyPr/>
        <a:lstStyle/>
        <a:p>
          <a:r>
            <a:rPr lang="sk-SK" dirty="0"/>
            <a:t>Zriaďovateľ</a:t>
          </a:r>
        </a:p>
      </dgm:t>
    </dgm:pt>
    <dgm:pt modelId="{5934B1BD-DB76-443F-AF3C-29D2D1ED1615}" type="parTrans" cxnId="{5ECEEE00-8061-4295-A936-9E74952E0449}">
      <dgm:prSet/>
      <dgm:spPr/>
      <dgm:t>
        <a:bodyPr/>
        <a:lstStyle/>
        <a:p>
          <a:endParaRPr lang="sk-SK"/>
        </a:p>
      </dgm:t>
    </dgm:pt>
    <dgm:pt modelId="{0D98D6FA-6E6D-4BA6-BC68-17B973B1934B}" type="sibTrans" cxnId="{5ECEEE00-8061-4295-A936-9E74952E0449}">
      <dgm:prSet/>
      <dgm:spPr/>
      <dgm:t>
        <a:bodyPr/>
        <a:lstStyle/>
        <a:p>
          <a:endParaRPr lang="sk-SK"/>
        </a:p>
      </dgm:t>
    </dgm:pt>
    <dgm:pt modelId="{0904072F-42DA-4B90-9C01-17A6818AC13B}">
      <dgm:prSet phldrT="[Text]"/>
      <dgm:spPr>
        <a:solidFill>
          <a:srgbClr val="0D86FF"/>
        </a:solidFill>
      </dgm:spPr>
      <dgm:t>
        <a:bodyPr/>
        <a:lstStyle/>
        <a:p>
          <a:r>
            <a:rPr lang="sk-SK" dirty="0"/>
            <a:t>RÚŠS</a:t>
          </a:r>
        </a:p>
      </dgm:t>
    </dgm:pt>
    <dgm:pt modelId="{8D06EEF7-6F55-404A-9C48-17EADE88501B}" type="parTrans" cxnId="{16B40E2C-2E79-4028-A351-B1D8B5B04683}">
      <dgm:prSet/>
      <dgm:spPr/>
      <dgm:t>
        <a:bodyPr/>
        <a:lstStyle/>
        <a:p>
          <a:endParaRPr lang="sk-SK"/>
        </a:p>
      </dgm:t>
    </dgm:pt>
    <dgm:pt modelId="{D0DCEA9D-9C3E-451F-9CA7-F7C91A45AF13}" type="sibTrans" cxnId="{16B40E2C-2E79-4028-A351-B1D8B5B04683}">
      <dgm:prSet/>
      <dgm:spPr/>
      <dgm:t>
        <a:bodyPr/>
        <a:lstStyle/>
        <a:p>
          <a:endParaRPr lang="sk-SK"/>
        </a:p>
      </dgm:t>
    </dgm:pt>
    <dgm:pt modelId="{04B86449-0059-4D06-852D-A2BDC8C54E50}" type="pres">
      <dgm:prSet presAssocID="{F8D273A0-156C-45C8-BABF-51872E65EE87}" presName="Name0" presStyleCnt="0">
        <dgm:presLayoutVars>
          <dgm:dir/>
          <dgm:animLvl val="lvl"/>
          <dgm:resizeHandles val="exact"/>
        </dgm:presLayoutVars>
      </dgm:prSet>
      <dgm:spPr/>
    </dgm:pt>
    <dgm:pt modelId="{3731EDFD-43F4-4786-8674-9EA99A7126CD}" type="pres">
      <dgm:prSet presAssocID="{B3C542E6-B4BA-4038-9AAE-C8949AD07B5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89984B1-A53A-40A2-8D9F-9110A078089D}" type="pres">
      <dgm:prSet presAssocID="{89517965-7114-4F26-A951-AB8B3F78256B}" presName="parTxOnlySpace" presStyleCnt="0"/>
      <dgm:spPr/>
    </dgm:pt>
    <dgm:pt modelId="{3FEEA67D-77AD-46E1-A9E4-DE285E5108B6}" type="pres">
      <dgm:prSet presAssocID="{09F66E73-0676-467A-BF4C-C4F39B1F693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505108E1-2D95-47F2-A50D-C5C076FCBDA4}" type="pres">
      <dgm:prSet presAssocID="{0D98D6FA-6E6D-4BA6-BC68-17B973B1934B}" presName="parTxOnlySpace" presStyleCnt="0"/>
      <dgm:spPr/>
    </dgm:pt>
    <dgm:pt modelId="{87E5233E-1BAF-45B4-A241-32598EB72167}" type="pres">
      <dgm:prSet presAssocID="{0904072F-42DA-4B90-9C01-17A6818AC13B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82CC9E02-20CB-419E-89BA-9F487A0FD85F}" srcId="{F8D273A0-156C-45C8-BABF-51872E65EE87}" destId="{B3C542E6-B4BA-4038-9AAE-C8949AD07B59}" srcOrd="0" destOrd="0" parTransId="{2472745D-A5FB-41BD-98EE-139AEC4E50A3}" sibTransId="{89517965-7114-4F26-A951-AB8B3F78256B}"/>
    <dgm:cxn modelId="{62B7832E-73C9-496F-A32D-B423E9D82FDA}" type="presOf" srcId="{B3C542E6-B4BA-4038-9AAE-C8949AD07B59}" destId="{3731EDFD-43F4-4786-8674-9EA99A7126CD}" srcOrd="0" destOrd="0" presId="urn:microsoft.com/office/officeart/2005/8/layout/chevron1"/>
    <dgm:cxn modelId="{5ECEEE00-8061-4295-A936-9E74952E0449}" srcId="{F8D273A0-156C-45C8-BABF-51872E65EE87}" destId="{09F66E73-0676-467A-BF4C-C4F39B1F6938}" srcOrd="1" destOrd="0" parTransId="{5934B1BD-DB76-443F-AF3C-29D2D1ED1615}" sibTransId="{0D98D6FA-6E6D-4BA6-BC68-17B973B1934B}"/>
    <dgm:cxn modelId="{91DC4F27-C646-4A15-A3F9-D79CF53859E5}" type="presOf" srcId="{09F66E73-0676-467A-BF4C-C4F39B1F6938}" destId="{3FEEA67D-77AD-46E1-A9E4-DE285E5108B6}" srcOrd="0" destOrd="0" presId="urn:microsoft.com/office/officeart/2005/8/layout/chevron1"/>
    <dgm:cxn modelId="{317D516F-10A3-4196-BBA4-57E109B72B68}" type="presOf" srcId="{0904072F-42DA-4B90-9C01-17A6818AC13B}" destId="{87E5233E-1BAF-45B4-A241-32598EB72167}" srcOrd="0" destOrd="0" presId="urn:microsoft.com/office/officeart/2005/8/layout/chevron1"/>
    <dgm:cxn modelId="{16B40E2C-2E79-4028-A351-B1D8B5B04683}" srcId="{F8D273A0-156C-45C8-BABF-51872E65EE87}" destId="{0904072F-42DA-4B90-9C01-17A6818AC13B}" srcOrd="2" destOrd="0" parTransId="{8D06EEF7-6F55-404A-9C48-17EADE88501B}" sibTransId="{D0DCEA9D-9C3E-451F-9CA7-F7C91A45AF13}"/>
    <dgm:cxn modelId="{2BF4660C-51E4-4823-B3D2-9EB8F4DC309A}" type="presOf" srcId="{F8D273A0-156C-45C8-BABF-51872E65EE87}" destId="{04B86449-0059-4D06-852D-A2BDC8C54E50}" srcOrd="0" destOrd="0" presId="urn:microsoft.com/office/officeart/2005/8/layout/chevron1"/>
    <dgm:cxn modelId="{6CA57623-41AA-427C-8612-C47CF0E193BE}" type="presParOf" srcId="{04B86449-0059-4D06-852D-A2BDC8C54E50}" destId="{3731EDFD-43F4-4786-8674-9EA99A7126CD}" srcOrd="0" destOrd="0" presId="urn:microsoft.com/office/officeart/2005/8/layout/chevron1"/>
    <dgm:cxn modelId="{90C344A7-1A71-4BC1-9AE3-B4E8C1CB58D7}" type="presParOf" srcId="{04B86449-0059-4D06-852D-A2BDC8C54E50}" destId="{A89984B1-A53A-40A2-8D9F-9110A078089D}" srcOrd="1" destOrd="0" presId="urn:microsoft.com/office/officeart/2005/8/layout/chevron1"/>
    <dgm:cxn modelId="{E13ABD49-5AD1-4672-A84E-FBE298CA9185}" type="presParOf" srcId="{04B86449-0059-4D06-852D-A2BDC8C54E50}" destId="{3FEEA67D-77AD-46E1-A9E4-DE285E5108B6}" srcOrd="2" destOrd="0" presId="urn:microsoft.com/office/officeart/2005/8/layout/chevron1"/>
    <dgm:cxn modelId="{16DF6A9D-F502-4EA0-A663-F88E0631C0F7}" type="presParOf" srcId="{04B86449-0059-4D06-852D-A2BDC8C54E50}" destId="{505108E1-2D95-47F2-A50D-C5C076FCBDA4}" srcOrd="3" destOrd="0" presId="urn:microsoft.com/office/officeart/2005/8/layout/chevron1"/>
    <dgm:cxn modelId="{9BCC2B6F-61A2-4B00-96A8-1B8B200E7481}" type="presParOf" srcId="{04B86449-0059-4D06-852D-A2BDC8C54E50}" destId="{87E5233E-1BAF-45B4-A241-32598EB7216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D273A0-156C-45C8-BABF-51872E65EE8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3C542E6-B4BA-4038-9AAE-C8949AD07B59}">
      <dgm:prSet phldrT="[Text]"/>
      <dgm:spPr>
        <a:solidFill>
          <a:srgbClr val="004287"/>
        </a:solidFill>
      </dgm:spPr>
      <dgm:t>
        <a:bodyPr/>
        <a:lstStyle/>
        <a:p>
          <a:r>
            <a:rPr lang="sk-SK" dirty="0"/>
            <a:t>Škola</a:t>
          </a:r>
        </a:p>
      </dgm:t>
    </dgm:pt>
    <dgm:pt modelId="{2472745D-A5FB-41BD-98EE-139AEC4E50A3}" type="parTrans" cxnId="{82CC9E02-20CB-419E-89BA-9F487A0FD85F}">
      <dgm:prSet/>
      <dgm:spPr/>
      <dgm:t>
        <a:bodyPr/>
        <a:lstStyle/>
        <a:p>
          <a:endParaRPr lang="sk-SK"/>
        </a:p>
      </dgm:t>
    </dgm:pt>
    <dgm:pt modelId="{89517965-7114-4F26-A951-AB8B3F78256B}" type="sibTrans" cxnId="{82CC9E02-20CB-419E-89BA-9F487A0FD85F}">
      <dgm:prSet/>
      <dgm:spPr/>
      <dgm:t>
        <a:bodyPr/>
        <a:lstStyle/>
        <a:p>
          <a:endParaRPr lang="sk-SK"/>
        </a:p>
      </dgm:t>
    </dgm:pt>
    <dgm:pt modelId="{0904072F-42DA-4B90-9C01-17A6818AC13B}">
      <dgm:prSet phldrT="[Text]"/>
      <dgm:spPr>
        <a:solidFill>
          <a:srgbClr val="0D86FF"/>
        </a:solidFill>
      </dgm:spPr>
      <dgm:t>
        <a:bodyPr/>
        <a:lstStyle/>
        <a:p>
          <a:r>
            <a:rPr lang="sk-SK" dirty="0"/>
            <a:t>RÚŠS/CVTI SR</a:t>
          </a:r>
        </a:p>
      </dgm:t>
    </dgm:pt>
    <dgm:pt modelId="{8D06EEF7-6F55-404A-9C48-17EADE88501B}" type="parTrans" cxnId="{16B40E2C-2E79-4028-A351-B1D8B5B04683}">
      <dgm:prSet/>
      <dgm:spPr/>
      <dgm:t>
        <a:bodyPr/>
        <a:lstStyle/>
        <a:p>
          <a:endParaRPr lang="sk-SK"/>
        </a:p>
      </dgm:t>
    </dgm:pt>
    <dgm:pt modelId="{D0DCEA9D-9C3E-451F-9CA7-F7C91A45AF13}" type="sibTrans" cxnId="{16B40E2C-2E79-4028-A351-B1D8B5B04683}">
      <dgm:prSet/>
      <dgm:spPr/>
      <dgm:t>
        <a:bodyPr/>
        <a:lstStyle/>
        <a:p>
          <a:endParaRPr lang="sk-SK"/>
        </a:p>
      </dgm:t>
    </dgm:pt>
    <dgm:pt modelId="{04B86449-0059-4D06-852D-A2BDC8C54E50}" type="pres">
      <dgm:prSet presAssocID="{F8D273A0-156C-45C8-BABF-51872E65EE87}" presName="Name0" presStyleCnt="0">
        <dgm:presLayoutVars>
          <dgm:dir/>
          <dgm:animLvl val="lvl"/>
          <dgm:resizeHandles val="exact"/>
        </dgm:presLayoutVars>
      </dgm:prSet>
      <dgm:spPr/>
    </dgm:pt>
    <dgm:pt modelId="{3731EDFD-43F4-4786-8674-9EA99A7126CD}" type="pres">
      <dgm:prSet presAssocID="{B3C542E6-B4BA-4038-9AAE-C8949AD07B59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89984B1-A53A-40A2-8D9F-9110A078089D}" type="pres">
      <dgm:prSet presAssocID="{89517965-7114-4F26-A951-AB8B3F78256B}" presName="parTxOnlySpace" presStyleCnt="0"/>
      <dgm:spPr/>
    </dgm:pt>
    <dgm:pt modelId="{87E5233E-1BAF-45B4-A241-32598EB72167}" type="pres">
      <dgm:prSet presAssocID="{0904072F-42DA-4B90-9C01-17A6818AC13B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82CC9E02-20CB-419E-89BA-9F487A0FD85F}" srcId="{F8D273A0-156C-45C8-BABF-51872E65EE87}" destId="{B3C542E6-B4BA-4038-9AAE-C8949AD07B59}" srcOrd="0" destOrd="0" parTransId="{2472745D-A5FB-41BD-98EE-139AEC4E50A3}" sibTransId="{89517965-7114-4F26-A951-AB8B3F78256B}"/>
    <dgm:cxn modelId="{62B7832E-73C9-496F-A32D-B423E9D82FDA}" type="presOf" srcId="{B3C542E6-B4BA-4038-9AAE-C8949AD07B59}" destId="{3731EDFD-43F4-4786-8674-9EA99A7126CD}" srcOrd="0" destOrd="0" presId="urn:microsoft.com/office/officeart/2005/8/layout/chevron1"/>
    <dgm:cxn modelId="{2BF4660C-51E4-4823-B3D2-9EB8F4DC309A}" type="presOf" srcId="{F8D273A0-156C-45C8-BABF-51872E65EE87}" destId="{04B86449-0059-4D06-852D-A2BDC8C54E50}" srcOrd="0" destOrd="0" presId="urn:microsoft.com/office/officeart/2005/8/layout/chevron1"/>
    <dgm:cxn modelId="{317D516F-10A3-4196-BBA4-57E109B72B68}" type="presOf" srcId="{0904072F-42DA-4B90-9C01-17A6818AC13B}" destId="{87E5233E-1BAF-45B4-A241-32598EB72167}" srcOrd="0" destOrd="0" presId="urn:microsoft.com/office/officeart/2005/8/layout/chevron1"/>
    <dgm:cxn modelId="{16B40E2C-2E79-4028-A351-B1D8B5B04683}" srcId="{F8D273A0-156C-45C8-BABF-51872E65EE87}" destId="{0904072F-42DA-4B90-9C01-17A6818AC13B}" srcOrd="1" destOrd="0" parTransId="{8D06EEF7-6F55-404A-9C48-17EADE88501B}" sibTransId="{D0DCEA9D-9C3E-451F-9CA7-F7C91A45AF13}"/>
    <dgm:cxn modelId="{6CA57623-41AA-427C-8612-C47CF0E193BE}" type="presParOf" srcId="{04B86449-0059-4D06-852D-A2BDC8C54E50}" destId="{3731EDFD-43F4-4786-8674-9EA99A7126CD}" srcOrd="0" destOrd="0" presId="urn:microsoft.com/office/officeart/2005/8/layout/chevron1"/>
    <dgm:cxn modelId="{90C344A7-1A71-4BC1-9AE3-B4E8C1CB58D7}" type="presParOf" srcId="{04B86449-0059-4D06-852D-A2BDC8C54E50}" destId="{A89984B1-A53A-40A2-8D9F-9110A078089D}" srcOrd="1" destOrd="0" presId="urn:microsoft.com/office/officeart/2005/8/layout/chevron1"/>
    <dgm:cxn modelId="{9BCC2B6F-61A2-4B00-96A8-1B8B200E7481}" type="presParOf" srcId="{04B86449-0059-4D06-852D-A2BDC8C54E50}" destId="{87E5233E-1BAF-45B4-A241-32598EB72167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8D273A0-156C-45C8-BABF-51872E65EE8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3C542E6-B4BA-4038-9AAE-C8949AD07B59}">
      <dgm:prSet phldrT="[Text]"/>
      <dgm:spPr>
        <a:solidFill>
          <a:srgbClr val="004287"/>
        </a:solidFill>
      </dgm:spPr>
      <dgm:t>
        <a:bodyPr/>
        <a:lstStyle/>
        <a:p>
          <a:r>
            <a:rPr lang="sk-SK" dirty="0"/>
            <a:t>Škola / školské zariadenie</a:t>
          </a:r>
        </a:p>
      </dgm:t>
    </dgm:pt>
    <dgm:pt modelId="{2472745D-A5FB-41BD-98EE-139AEC4E50A3}" type="parTrans" cxnId="{82CC9E02-20CB-419E-89BA-9F487A0FD85F}">
      <dgm:prSet/>
      <dgm:spPr/>
      <dgm:t>
        <a:bodyPr/>
        <a:lstStyle/>
        <a:p>
          <a:endParaRPr lang="sk-SK"/>
        </a:p>
      </dgm:t>
    </dgm:pt>
    <dgm:pt modelId="{89517965-7114-4F26-A951-AB8B3F78256B}" type="sibTrans" cxnId="{82CC9E02-20CB-419E-89BA-9F487A0FD85F}">
      <dgm:prSet/>
      <dgm:spPr/>
      <dgm:t>
        <a:bodyPr/>
        <a:lstStyle/>
        <a:p>
          <a:endParaRPr lang="sk-SK"/>
        </a:p>
      </dgm:t>
    </dgm:pt>
    <dgm:pt modelId="{09F66E73-0676-467A-BF4C-C4F39B1F6938}">
      <dgm:prSet phldrT="[Text]"/>
      <dgm:spPr>
        <a:solidFill>
          <a:srgbClr val="005AB4"/>
        </a:solidFill>
      </dgm:spPr>
      <dgm:t>
        <a:bodyPr/>
        <a:lstStyle/>
        <a:p>
          <a:r>
            <a:rPr lang="sk-SK" dirty="0"/>
            <a:t>Zriaďovateľ</a:t>
          </a:r>
        </a:p>
      </dgm:t>
    </dgm:pt>
    <dgm:pt modelId="{5934B1BD-DB76-443F-AF3C-29D2D1ED1615}" type="parTrans" cxnId="{5ECEEE00-8061-4295-A936-9E74952E0449}">
      <dgm:prSet/>
      <dgm:spPr/>
      <dgm:t>
        <a:bodyPr/>
        <a:lstStyle/>
        <a:p>
          <a:endParaRPr lang="sk-SK"/>
        </a:p>
      </dgm:t>
    </dgm:pt>
    <dgm:pt modelId="{0D98D6FA-6E6D-4BA6-BC68-17B973B1934B}" type="sibTrans" cxnId="{5ECEEE00-8061-4295-A936-9E74952E0449}">
      <dgm:prSet/>
      <dgm:spPr/>
      <dgm:t>
        <a:bodyPr/>
        <a:lstStyle/>
        <a:p>
          <a:endParaRPr lang="sk-SK"/>
        </a:p>
      </dgm:t>
    </dgm:pt>
    <dgm:pt modelId="{35DB1E9B-0E4C-4652-AEE3-F6C649C09A08}">
      <dgm:prSet phldrT="[Text]"/>
      <dgm:spPr>
        <a:solidFill>
          <a:srgbClr val="006DDA"/>
        </a:solidFill>
      </dgm:spPr>
      <dgm:t>
        <a:bodyPr/>
        <a:lstStyle/>
        <a:p>
          <a:r>
            <a:rPr lang="sk-SK" dirty="0"/>
            <a:t>Obec</a:t>
          </a:r>
        </a:p>
      </dgm:t>
    </dgm:pt>
    <dgm:pt modelId="{9A471BCD-2885-4B46-AFD8-05D3927DA838}" type="parTrans" cxnId="{E1E840A4-9E0B-4AAE-A994-E26F76C05748}">
      <dgm:prSet/>
      <dgm:spPr/>
      <dgm:t>
        <a:bodyPr/>
        <a:lstStyle/>
        <a:p>
          <a:endParaRPr lang="sk-SK"/>
        </a:p>
      </dgm:t>
    </dgm:pt>
    <dgm:pt modelId="{EA22A141-124D-4AD6-BC00-98B82C7EA45E}" type="sibTrans" cxnId="{E1E840A4-9E0B-4AAE-A994-E26F76C05748}">
      <dgm:prSet/>
      <dgm:spPr/>
      <dgm:t>
        <a:bodyPr/>
        <a:lstStyle/>
        <a:p>
          <a:endParaRPr lang="sk-SK"/>
        </a:p>
      </dgm:t>
    </dgm:pt>
    <dgm:pt modelId="{0904072F-42DA-4B90-9C01-17A6818AC13B}">
      <dgm:prSet phldrT="[Text]"/>
      <dgm:spPr>
        <a:solidFill>
          <a:srgbClr val="0D86FF"/>
        </a:solidFill>
      </dgm:spPr>
      <dgm:t>
        <a:bodyPr/>
        <a:lstStyle/>
        <a:p>
          <a:r>
            <a:rPr lang="sk-SK" dirty="0"/>
            <a:t>RÚŠS</a:t>
          </a:r>
        </a:p>
      </dgm:t>
    </dgm:pt>
    <dgm:pt modelId="{8D06EEF7-6F55-404A-9C48-17EADE88501B}" type="parTrans" cxnId="{16B40E2C-2E79-4028-A351-B1D8B5B04683}">
      <dgm:prSet/>
      <dgm:spPr/>
      <dgm:t>
        <a:bodyPr/>
        <a:lstStyle/>
        <a:p>
          <a:endParaRPr lang="sk-SK"/>
        </a:p>
      </dgm:t>
    </dgm:pt>
    <dgm:pt modelId="{D0DCEA9D-9C3E-451F-9CA7-F7C91A45AF13}" type="sibTrans" cxnId="{16B40E2C-2E79-4028-A351-B1D8B5B04683}">
      <dgm:prSet/>
      <dgm:spPr/>
      <dgm:t>
        <a:bodyPr/>
        <a:lstStyle/>
        <a:p>
          <a:endParaRPr lang="sk-SK"/>
        </a:p>
      </dgm:t>
    </dgm:pt>
    <dgm:pt modelId="{04B86449-0059-4D06-852D-A2BDC8C54E50}" type="pres">
      <dgm:prSet presAssocID="{F8D273A0-156C-45C8-BABF-51872E65EE87}" presName="Name0" presStyleCnt="0">
        <dgm:presLayoutVars>
          <dgm:dir/>
          <dgm:animLvl val="lvl"/>
          <dgm:resizeHandles val="exact"/>
        </dgm:presLayoutVars>
      </dgm:prSet>
      <dgm:spPr/>
    </dgm:pt>
    <dgm:pt modelId="{3731EDFD-43F4-4786-8674-9EA99A7126CD}" type="pres">
      <dgm:prSet presAssocID="{B3C542E6-B4BA-4038-9AAE-C8949AD07B59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89984B1-A53A-40A2-8D9F-9110A078089D}" type="pres">
      <dgm:prSet presAssocID="{89517965-7114-4F26-A951-AB8B3F78256B}" presName="parTxOnlySpace" presStyleCnt="0"/>
      <dgm:spPr/>
    </dgm:pt>
    <dgm:pt modelId="{3FEEA67D-77AD-46E1-A9E4-DE285E5108B6}" type="pres">
      <dgm:prSet presAssocID="{09F66E73-0676-467A-BF4C-C4F39B1F6938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505108E1-2D95-47F2-A50D-C5C076FCBDA4}" type="pres">
      <dgm:prSet presAssocID="{0D98D6FA-6E6D-4BA6-BC68-17B973B1934B}" presName="parTxOnlySpace" presStyleCnt="0"/>
      <dgm:spPr/>
    </dgm:pt>
    <dgm:pt modelId="{C5682888-769D-41AD-8263-2A762554297C}" type="pres">
      <dgm:prSet presAssocID="{35DB1E9B-0E4C-4652-AEE3-F6C649C09A08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0F32A5BE-A470-4A78-B273-100CB25566D9}" type="pres">
      <dgm:prSet presAssocID="{EA22A141-124D-4AD6-BC00-98B82C7EA45E}" presName="parTxOnlySpace" presStyleCnt="0"/>
      <dgm:spPr/>
    </dgm:pt>
    <dgm:pt modelId="{87E5233E-1BAF-45B4-A241-32598EB72167}" type="pres">
      <dgm:prSet presAssocID="{0904072F-42DA-4B90-9C01-17A6818AC13B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82CC9E02-20CB-419E-89BA-9F487A0FD85F}" srcId="{F8D273A0-156C-45C8-BABF-51872E65EE87}" destId="{B3C542E6-B4BA-4038-9AAE-C8949AD07B59}" srcOrd="0" destOrd="0" parTransId="{2472745D-A5FB-41BD-98EE-139AEC4E50A3}" sibTransId="{89517965-7114-4F26-A951-AB8B3F78256B}"/>
    <dgm:cxn modelId="{62B7832E-73C9-496F-A32D-B423E9D82FDA}" type="presOf" srcId="{B3C542E6-B4BA-4038-9AAE-C8949AD07B59}" destId="{3731EDFD-43F4-4786-8674-9EA99A7126CD}" srcOrd="0" destOrd="0" presId="urn:microsoft.com/office/officeart/2005/8/layout/chevron1"/>
    <dgm:cxn modelId="{5ECEEE00-8061-4295-A936-9E74952E0449}" srcId="{F8D273A0-156C-45C8-BABF-51872E65EE87}" destId="{09F66E73-0676-467A-BF4C-C4F39B1F6938}" srcOrd="1" destOrd="0" parTransId="{5934B1BD-DB76-443F-AF3C-29D2D1ED1615}" sibTransId="{0D98D6FA-6E6D-4BA6-BC68-17B973B1934B}"/>
    <dgm:cxn modelId="{91DC4F27-C646-4A15-A3F9-D79CF53859E5}" type="presOf" srcId="{09F66E73-0676-467A-BF4C-C4F39B1F6938}" destId="{3FEEA67D-77AD-46E1-A9E4-DE285E5108B6}" srcOrd="0" destOrd="0" presId="urn:microsoft.com/office/officeart/2005/8/layout/chevron1"/>
    <dgm:cxn modelId="{317D516F-10A3-4196-BBA4-57E109B72B68}" type="presOf" srcId="{0904072F-42DA-4B90-9C01-17A6818AC13B}" destId="{87E5233E-1BAF-45B4-A241-32598EB72167}" srcOrd="0" destOrd="0" presId="urn:microsoft.com/office/officeart/2005/8/layout/chevron1"/>
    <dgm:cxn modelId="{16B40E2C-2E79-4028-A351-B1D8B5B04683}" srcId="{F8D273A0-156C-45C8-BABF-51872E65EE87}" destId="{0904072F-42DA-4B90-9C01-17A6818AC13B}" srcOrd="3" destOrd="0" parTransId="{8D06EEF7-6F55-404A-9C48-17EADE88501B}" sibTransId="{D0DCEA9D-9C3E-451F-9CA7-F7C91A45AF13}"/>
    <dgm:cxn modelId="{B3146EFF-2CF1-4DBA-B22E-E0D6FAF0FF47}" type="presOf" srcId="{35DB1E9B-0E4C-4652-AEE3-F6C649C09A08}" destId="{C5682888-769D-41AD-8263-2A762554297C}" srcOrd="0" destOrd="0" presId="urn:microsoft.com/office/officeart/2005/8/layout/chevron1"/>
    <dgm:cxn modelId="{E1E840A4-9E0B-4AAE-A994-E26F76C05748}" srcId="{F8D273A0-156C-45C8-BABF-51872E65EE87}" destId="{35DB1E9B-0E4C-4652-AEE3-F6C649C09A08}" srcOrd="2" destOrd="0" parTransId="{9A471BCD-2885-4B46-AFD8-05D3927DA838}" sibTransId="{EA22A141-124D-4AD6-BC00-98B82C7EA45E}"/>
    <dgm:cxn modelId="{2BF4660C-51E4-4823-B3D2-9EB8F4DC309A}" type="presOf" srcId="{F8D273A0-156C-45C8-BABF-51872E65EE87}" destId="{04B86449-0059-4D06-852D-A2BDC8C54E50}" srcOrd="0" destOrd="0" presId="urn:microsoft.com/office/officeart/2005/8/layout/chevron1"/>
    <dgm:cxn modelId="{6CA57623-41AA-427C-8612-C47CF0E193BE}" type="presParOf" srcId="{04B86449-0059-4D06-852D-A2BDC8C54E50}" destId="{3731EDFD-43F4-4786-8674-9EA99A7126CD}" srcOrd="0" destOrd="0" presId="urn:microsoft.com/office/officeart/2005/8/layout/chevron1"/>
    <dgm:cxn modelId="{90C344A7-1A71-4BC1-9AE3-B4E8C1CB58D7}" type="presParOf" srcId="{04B86449-0059-4D06-852D-A2BDC8C54E50}" destId="{A89984B1-A53A-40A2-8D9F-9110A078089D}" srcOrd="1" destOrd="0" presId="urn:microsoft.com/office/officeart/2005/8/layout/chevron1"/>
    <dgm:cxn modelId="{E13ABD49-5AD1-4672-A84E-FBE298CA9185}" type="presParOf" srcId="{04B86449-0059-4D06-852D-A2BDC8C54E50}" destId="{3FEEA67D-77AD-46E1-A9E4-DE285E5108B6}" srcOrd="2" destOrd="0" presId="urn:microsoft.com/office/officeart/2005/8/layout/chevron1"/>
    <dgm:cxn modelId="{16DF6A9D-F502-4EA0-A663-F88E0631C0F7}" type="presParOf" srcId="{04B86449-0059-4D06-852D-A2BDC8C54E50}" destId="{505108E1-2D95-47F2-A50D-C5C076FCBDA4}" srcOrd="3" destOrd="0" presId="urn:microsoft.com/office/officeart/2005/8/layout/chevron1"/>
    <dgm:cxn modelId="{5312C751-287C-4272-9B28-20E6883DFD08}" type="presParOf" srcId="{04B86449-0059-4D06-852D-A2BDC8C54E50}" destId="{C5682888-769D-41AD-8263-2A762554297C}" srcOrd="4" destOrd="0" presId="urn:microsoft.com/office/officeart/2005/8/layout/chevron1"/>
    <dgm:cxn modelId="{698FFEB1-D78B-4430-B857-4B0A6AF9D123}" type="presParOf" srcId="{04B86449-0059-4D06-852D-A2BDC8C54E50}" destId="{0F32A5BE-A470-4A78-B273-100CB25566D9}" srcOrd="5" destOrd="0" presId="urn:microsoft.com/office/officeart/2005/8/layout/chevron1"/>
    <dgm:cxn modelId="{9BCC2B6F-61A2-4B00-96A8-1B8B200E7481}" type="presParOf" srcId="{04B86449-0059-4D06-852D-A2BDC8C54E50}" destId="{87E5233E-1BAF-45B4-A241-32598EB72167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D273A0-156C-45C8-BABF-51872E65EE8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3C542E6-B4BA-4038-9AAE-C8949AD07B59}">
      <dgm:prSet phldrT="[Text]"/>
      <dgm:spPr>
        <a:solidFill>
          <a:srgbClr val="004287"/>
        </a:solidFill>
      </dgm:spPr>
      <dgm:t>
        <a:bodyPr/>
        <a:lstStyle/>
        <a:p>
          <a:r>
            <a:rPr lang="sk-SK" dirty="0"/>
            <a:t>Škola</a:t>
          </a:r>
        </a:p>
      </dgm:t>
    </dgm:pt>
    <dgm:pt modelId="{2472745D-A5FB-41BD-98EE-139AEC4E50A3}" type="parTrans" cxnId="{82CC9E02-20CB-419E-89BA-9F487A0FD85F}">
      <dgm:prSet/>
      <dgm:spPr/>
      <dgm:t>
        <a:bodyPr/>
        <a:lstStyle/>
        <a:p>
          <a:endParaRPr lang="sk-SK"/>
        </a:p>
      </dgm:t>
    </dgm:pt>
    <dgm:pt modelId="{89517965-7114-4F26-A951-AB8B3F78256B}" type="sibTrans" cxnId="{82CC9E02-20CB-419E-89BA-9F487A0FD85F}">
      <dgm:prSet/>
      <dgm:spPr/>
      <dgm:t>
        <a:bodyPr/>
        <a:lstStyle/>
        <a:p>
          <a:endParaRPr lang="sk-SK"/>
        </a:p>
      </dgm:t>
    </dgm:pt>
    <dgm:pt modelId="{09F66E73-0676-467A-BF4C-C4F39B1F6938}">
      <dgm:prSet phldrT="[Text]"/>
      <dgm:spPr>
        <a:solidFill>
          <a:srgbClr val="005AB4"/>
        </a:solidFill>
      </dgm:spPr>
      <dgm:t>
        <a:bodyPr/>
        <a:lstStyle/>
        <a:p>
          <a:r>
            <a:rPr lang="sk-SK" dirty="0"/>
            <a:t>Zriaďovateľ</a:t>
          </a:r>
        </a:p>
      </dgm:t>
    </dgm:pt>
    <dgm:pt modelId="{5934B1BD-DB76-443F-AF3C-29D2D1ED1615}" type="parTrans" cxnId="{5ECEEE00-8061-4295-A936-9E74952E0449}">
      <dgm:prSet/>
      <dgm:spPr/>
      <dgm:t>
        <a:bodyPr/>
        <a:lstStyle/>
        <a:p>
          <a:endParaRPr lang="sk-SK"/>
        </a:p>
      </dgm:t>
    </dgm:pt>
    <dgm:pt modelId="{0D98D6FA-6E6D-4BA6-BC68-17B973B1934B}" type="sibTrans" cxnId="{5ECEEE00-8061-4295-A936-9E74952E0449}">
      <dgm:prSet/>
      <dgm:spPr/>
      <dgm:t>
        <a:bodyPr/>
        <a:lstStyle/>
        <a:p>
          <a:endParaRPr lang="sk-SK"/>
        </a:p>
      </dgm:t>
    </dgm:pt>
    <dgm:pt modelId="{35DB1E9B-0E4C-4652-AEE3-F6C649C09A08}">
      <dgm:prSet phldrT="[Text]"/>
      <dgm:spPr>
        <a:solidFill>
          <a:srgbClr val="006DDA"/>
        </a:solidFill>
      </dgm:spPr>
      <dgm:t>
        <a:bodyPr/>
        <a:lstStyle/>
        <a:p>
          <a:r>
            <a:rPr lang="sk-SK" dirty="0"/>
            <a:t>Obec</a:t>
          </a:r>
        </a:p>
      </dgm:t>
    </dgm:pt>
    <dgm:pt modelId="{9A471BCD-2885-4B46-AFD8-05D3927DA838}" type="parTrans" cxnId="{E1E840A4-9E0B-4AAE-A994-E26F76C05748}">
      <dgm:prSet/>
      <dgm:spPr/>
      <dgm:t>
        <a:bodyPr/>
        <a:lstStyle/>
        <a:p>
          <a:endParaRPr lang="sk-SK"/>
        </a:p>
      </dgm:t>
    </dgm:pt>
    <dgm:pt modelId="{EA22A141-124D-4AD6-BC00-98B82C7EA45E}" type="sibTrans" cxnId="{E1E840A4-9E0B-4AAE-A994-E26F76C05748}">
      <dgm:prSet/>
      <dgm:spPr/>
      <dgm:t>
        <a:bodyPr/>
        <a:lstStyle/>
        <a:p>
          <a:endParaRPr lang="sk-SK"/>
        </a:p>
      </dgm:t>
    </dgm:pt>
    <dgm:pt modelId="{0904072F-42DA-4B90-9C01-17A6818AC13B}">
      <dgm:prSet phldrT="[Text]"/>
      <dgm:spPr>
        <a:solidFill>
          <a:srgbClr val="0D86FF"/>
        </a:solidFill>
      </dgm:spPr>
      <dgm:t>
        <a:bodyPr/>
        <a:lstStyle/>
        <a:p>
          <a:r>
            <a:rPr lang="sk-SK" dirty="0"/>
            <a:t>RÚŠS</a:t>
          </a:r>
        </a:p>
      </dgm:t>
    </dgm:pt>
    <dgm:pt modelId="{8D06EEF7-6F55-404A-9C48-17EADE88501B}" type="parTrans" cxnId="{16B40E2C-2E79-4028-A351-B1D8B5B04683}">
      <dgm:prSet/>
      <dgm:spPr/>
      <dgm:t>
        <a:bodyPr/>
        <a:lstStyle/>
        <a:p>
          <a:endParaRPr lang="sk-SK"/>
        </a:p>
      </dgm:t>
    </dgm:pt>
    <dgm:pt modelId="{D0DCEA9D-9C3E-451F-9CA7-F7C91A45AF13}" type="sibTrans" cxnId="{16B40E2C-2E79-4028-A351-B1D8B5B04683}">
      <dgm:prSet/>
      <dgm:spPr/>
      <dgm:t>
        <a:bodyPr/>
        <a:lstStyle/>
        <a:p>
          <a:endParaRPr lang="sk-SK"/>
        </a:p>
      </dgm:t>
    </dgm:pt>
    <dgm:pt modelId="{04B86449-0059-4D06-852D-A2BDC8C54E50}" type="pres">
      <dgm:prSet presAssocID="{F8D273A0-156C-45C8-BABF-51872E65EE87}" presName="Name0" presStyleCnt="0">
        <dgm:presLayoutVars>
          <dgm:dir/>
          <dgm:animLvl val="lvl"/>
          <dgm:resizeHandles val="exact"/>
        </dgm:presLayoutVars>
      </dgm:prSet>
      <dgm:spPr/>
    </dgm:pt>
    <dgm:pt modelId="{3731EDFD-43F4-4786-8674-9EA99A7126CD}" type="pres">
      <dgm:prSet presAssocID="{B3C542E6-B4BA-4038-9AAE-C8949AD07B59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89984B1-A53A-40A2-8D9F-9110A078089D}" type="pres">
      <dgm:prSet presAssocID="{89517965-7114-4F26-A951-AB8B3F78256B}" presName="parTxOnlySpace" presStyleCnt="0"/>
      <dgm:spPr/>
    </dgm:pt>
    <dgm:pt modelId="{3FEEA67D-77AD-46E1-A9E4-DE285E5108B6}" type="pres">
      <dgm:prSet presAssocID="{09F66E73-0676-467A-BF4C-C4F39B1F6938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505108E1-2D95-47F2-A50D-C5C076FCBDA4}" type="pres">
      <dgm:prSet presAssocID="{0D98D6FA-6E6D-4BA6-BC68-17B973B1934B}" presName="parTxOnlySpace" presStyleCnt="0"/>
      <dgm:spPr/>
    </dgm:pt>
    <dgm:pt modelId="{C5682888-769D-41AD-8263-2A762554297C}" type="pres">
      <dgm:prSet presAssocID="{35DB1E9B-0E4C-4652-AEE3-F6C649C09A08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0F32A5BE-A470-4A78-B273-100CB25566D9}" type="pres">
      <dgm:prSet presAssocID="{EA22A141-124D-4AD6-BC00-98B82C7EA45E}" presName="parTxOnlySpace" presStyleCnt="0"/>
      <dgm:spPr/>
    </dgm:pt>
    <dgm:pt modelId="{87E5233E-1BAF-45B4-A241-32598EB72167}" type="pres">
      <dgm:prSet presAssocID="{0904072F-42DA-4B90-9C01-17A6818AC13B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82CC9E02-20CB-419E-89BA-9F487A0FD85F}" srcId="{F8D273A0-156C-45C8-BABF-51872E65EE87}" destId="{B3C542E6-B4BA-4038-9AAE-C8949AD07B59}" srcOrd="0" destOrd="0" parTransId="{2472745D-A5FB-41BD-98EE-139AEC4E50A3}" sibTransId="{89517965-7114-4F26-A951-AB8B3F78256B}"/>
    <dgm:cxn modelId="{62B7832E-73C9-496F-A32D-B423E9D82FDA}" type="presOf" srcId="{B3C542E6-B4BA-4038-9AAE-C8949AD07B59}" destId="{3731EDFD-43F4-4786-8674-9EA99A7126CD}" srcOrd="0" destOrd="0" presId="urn:microsoft.com/office/officeart/2005/8/layout/chevron1"/>
    <dgm:cxn modelId="{5ECEEE00-8061-4295-A936-9E74952E0449}" srcId="{F8D273A0-156C-45C8-BABF-51872E65EE87}" destId="{09F66E73-0676-467A-BF4C-C4F39B1F6938}" srcOrd="1" destOrd="0" parTransId="{5934B1BD-DB76-443F-AF3C-29D2D1ED1615}" sibTransId="{0D98D6FA-6E6D-4BA6-BC68-17B973B1934B}"/>
    <dgm:cxn modelId="{91DC4F27-C646-4A15-A3F9-D79CF53859E5}" type="presOf" srcId="{09F66E73-0676-467A-BF4C-C4F39B1F6938}" destId="{3FEEA67D-77AD-46E1-A9E4-DE285E5108B6}" srcOrd="0" destOrd="0" presId="urn:microsoft.com/office/officeart/2005/8/layout/chevron1"/>
    <dgm:cxn modelId="{317D516F-10A3-4196-BBA4-57E109B72B68}" type="presOf" srcId="{0904072F-42DA-4B90-9C01-17A6818AC13B}" destId="{87E5233E-1BAF-45B4-A241-32598EB72167}" srcOrd="0" destOrd="0" presId="urn:microsoft.com/office/officeart/2005/8/layout/chevron1"/>
    <dgm:cxn modelId="{16B40E2C-2E79-4028-A351-B1D8B5B04683}" srcId="{F8D273A0-156C-45C8-BABF-51872E65EE87}" destId="{0904072F-42DA-4B90-9C01-17A6818AC13B}" srcOrd="3" destOrd="0" parTransId="{8D06EEF7-6F55-404A-9C48-17EADE88501B}" sibTransId="{D0DCEA9D-9C3E-451F-9CA7-F7C91A45AF13}"/>
    <dgm:cxn modelId="{B3146EFF-2CF1-4DBA-B22E-E0D6FAF0FF47}" type="presOf" srcId="{35DB1E9B-0E4C-4652-AEE3-F6C649C09A08}" destId="{C5682888-769D-41AD-8263-2A762554297C}" srcOrd="0" destOrd="0" presId="urn:microsoft.com/office/officeart/2005/8/layout/chevron1"/>
    <dgm:cxn modelId="{E1E840A4-9E0B-4AAE-A994-E26F76C05748}" srcId="{F8D273A0-156C-45C8-BABF-51872E65EE87}" destId="{35DB1E9B-0E4C-4652-AEE3-F6C649C09A08}" srcOrd="2" destOrd="0" parTransId="{9A471BCD-2885-4B46-AFD8-05D3927DA838}" sibTransId="{EA22A141-124D-4AD6-BC00-98B82C7EA45E}"/>
    <dgm:cxn modelId="{2BF4660C-51E4-4823-B3D2-9EB8F4DC309A}" type="presOf" srcId="{F8D273A0-156C-45C8-BABF-51872E65EE87}" destId="{04B86449-0059-4D06-852D-A2BDC8C54E50}" srcOrd="0" destOrd="0" presId="urn:microsoft.com/office/officeart/2005/8/layout/chevron1"/>
    <dgm:cxn modelId="{6CA57623-41AA-427C-8612-C47CF0E193BE}" type="presParOf" srcId="{04B86449-0059-4D06-852D-A2BDC8C54E50}" destId="{3731EDFD-43F4-4786-8674-9EA99A7126CD}" srcOrd="0" destOrd="0" presId="urn:microsoft.com/office/officeart/2005/8/layout/chevron1"/>
    <dgm:cxn modelId="{90C344A7-1A71-4BC1-9AE3-B4E8C1CB58D7}" type="presParOf" srcId="{04B86449-0059-4D06-852D-A2BDC8C54E50}" destId="{A89984B1-A53A-40A2-8D9F-9110A078089D}" srcOrd="1" destOrd="0" presId="urn:microsoft.com/office/officeart/2005/8/layout/chevron1"/>
    <dgm:cxn modelId="{E13ABD49-5AD1-4672-A84E-FBE298CA9185}" type="presParOf" srcId="{04B86449-0059-4D06-852D-A2BDC8C54E50}" destId="{3FEEA67D-77AD-46E1-A9E4-DE285E5108B6}" srcOrd="2" destOrd="0" presId="urn:microsoft.com/office/officeart/2005/8/layout/chevron1"/>
    <dgm:cxn modelId="{16DF6A9D-F502-4EA0-A663-F88E0631C0F7}" type="presParOf" srcId="{04B86449-0059-4D06-852D-A2BDC8C54E50}" destId="{505108E1-2D95-47F2-A50D-C5C076FCBDA4}" srcOrd="3" destOrd="0" presId="urn:microsoft.com/office/officeart/2005/8/layout/chevron1"/>
    <dgm:cxn modelId="{5312C751-287C-4272-9B28-20E6883DFD08}" type="presParOf" srcId="{04B86449-0059-4D06-852D-A2BDC8C54E50}" destId="{C5682888-769D-41AD-8263-2A762554297C}" srcOrd="4" destOrd="0" presId="urn:microsoft.com/office/officeart/2005/8/layout/chevron1"/>
    <dgm:cxn modelId="{698FFEB1-D78B-4430-B857-4B0A6AF9D123}" type="presParOf" srcId="{04B86449-0059-4D06-852D-A2BDC8C54E50}" destId="{0F32A5BE-A470-4A78-B273-100CB25566D9}" srcOrd="5" destOrd="0" presId="urn:microsoft.com/office/officeart/2005/8/layout/chevron1"/>
    <dgm:cxn modelId="{9BCC2B6F-61A2-4B00-96A8-1B8B200E7481}" type="presParOf" srcId="{04B86449-0059-4D06-852D-A2BDC8C54E50}" destId="{87E5233E-1BAF-45B4-A241-32598EB72167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0C826-294F-447A-AD0D-18E23654B16B}">
      <dsp:nvSpPr>
        <dsp:cNvPr id="0" name=""/>
        <dsp:cNvSpPr/>
      </dsp:nvSpPr>
      <dsp:spPr>
        <a:xfrm>
          <a:off x="334366" y="41267"/>
          <a:ext cx="9948467" cy="1448347"/>
        </a:xfrm>
        <a:prstGeom prst="rightArrow">
          <a:avLst>
            <a:gd name="adj1" fmla="val 50000"/>
            <a:gd name="adj2" fmla="val 50000"/>
          </a:avLst>
        </a:prstGeom>
        <a:solidFill>
          <a:srgbClr val="C3112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254000" bIns="229925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700" kern="1200" dirty="0"/>
            <a:t>Škola</a:t>
          </a:r>
        </a:p>
      </dsp:txBody>
      <dsp:txXfrm>
        <a:off x="334366" y="403354"/>
        <a:ext cx="9586380" cy="724173"/>
      </dsp:txXfrm>
    </dsp:sp>
    <dsp:sp modelId="{57FC5DB9-8A2B-4DB2-A9E1-E0CC732D474A}">
      <dsp:nvSpPr>
        <dsp:cNvPr id="0" name=""/>
        <dsp:cNvSpPr/>
      </dsp:nvSpPr>
      <dsp:spPr>
        <a:xfrm>
          <a:off x="334366" y="1160515"/>
          <a:ext cx="2293121" cy="26790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sk-SK" sz="1600" kern="1200" dirty="0"/>
            <a:t>Vedie evidenciu o svojich DŽP a zamestnancoch v školskom informačnom systéme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sk-SK" sz="1600" kern="1200" dirty="0"/>
            <a:t>Odosiela ich do IS RIS elektronickou službou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sk-SK" sz="1600" kern="1200" dirty="0"/>
            <a:t>Generuje papierový výstupný protokol za školu</a:t>
          </a:r>
        </a:p>
      </dsp:txBody>
      <dsp:txXfrm>
        <a:off x="334366" y="1160515"/>
        <a:ext cx="2293121" cy="2679006"/>
      </dsp:txXfrm>
    </dsp:sp>
    <dsp:sp modelId="{46CB4C74-AC9A-48F7-95C8-0D728A599DC4}">
      <dsp:nvSpPr>
        <dsp:cNvPr id="0" name=""/>
        <dsp:cNvSpPr/>
      </dsp:nvSpPr>
      <dsp:spPr>
        <a:xfrm>
          <a:off x="2627488" y="523879"/>
          <a:ext cx="7655345" cy="1448347"/>
        </a:xfrm>
        <a:prstGeom prst="rightArrow">
          <a:avLst>
            <a:gd name="adj1" fmla="val 5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254000" bIns="229925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700" kern="1200" dirty="0"/>
            <a:t>Zriaďovateľ</a:t>
          </a:r>
        </a:p>
      </dsp:txBody>
      <dsp:txXfrm>
        <a:off x="2627488" y="885966"/>
        <a:ext cx="7293258" cy="724173"/>
      </dsp:txXfrm>
    </dsp:sp>
    <dsp:sp modelId="{31092E38-5C23-4DAF-96CF-D6B29655B268}">
      <dsp:nvSpPr>
        <dsp:cNvPr id="0" name=""/>
        <dsp:cNvSpPr/>
      </dsp:nvSpPr>
      <dsp:spPr>
        <a:xfrm>
          <a:off x="2627488" y="1643126"/>
          <a:ext cx="2293121" cy="26107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/>
            <a:t>Kontroluje údaje elektronických a papierových protokolov „svojich“ škôl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/>
            <a:t>Agreguje údaje a vytvára sumárny protokol – elektronický a papierový</a:t>
          </a:r>
        </a:p>
      </dsp:txBody>
      <dsp:txXfrm>
        <a:off x="2627488" y="1643126"/>
        <a:ext cx="2293121" cy="2610721"/>
      </dsp:txXfrm>
    </dsp:sp>
    <dsp:sp modelId="{2E960449-21CF-4C58-9145-2A363B683442}">
      <dsp:nvSpPr>
        <dsp:cNvPr id="0" name=""/>
        <dsp:cNvSpPr/>
      </dsp:nvSpPr>
      <dsp:spPr>
        <a:xfrm>
          <a:off x="4920609" y="1006490"/>
          <a:ext cx="5362223" cy="1448347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254000" bIns="229925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700" kern="1200" dirty="0"/>
            <a:t>Obec (V40)</a:t>
          </a:r>
        </a:p>
      </dsp:txBody>
      <dsp:txXfrm>
        <a:off x="4920609" y="1368577"/>
        <a:ext cx="5000136" cy="724173"/>
      </dsp:txXfrm>
    </dsp:sp>
    <dsp:sp modelId="{4D6883BD-35C9-4DB8-9DC7-8B237C8A8780}">
      <dsp:nvSpPr>
        <dsp:cNvPr id="0" name=""/>
        <dsp:cNvSpPr/>
      </dsp:nvSpPr>
      <dsp:spPr>
        <a:xfrm>
          <a:off x="4920609" y="2125737"/>
          <a:ext cx="2293121" cy="26281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/>
            <a:t>Kontroluje údaje elektronických a papierových protokolov zriaďovateľov so sídlom v obci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/>
            <a:t>Agreguje údaje a vytvára sumárny protokol – elektronický a papierový</a:t>
          </a:r>
        </a:p>
      </dsp:txBody>
      <dsp:txXfrm>
        <a:off x="4920609" y="2125737"/>
        <a:ext cx="2293121" cy="2628177"/>
      </dsp:txXfrm>
    </dsp:sp>
    <dsp:sp modelId="{67A9F70B-E407-4220-BAD6-3C134149C32D}">
      <dsp:nvSpPr>
        <dsp:cNvPr id="0" name=""/>
        <dsp:cNvSpPr/>
      </dsp:nvSpPr>
      <dsp:spPr>
        <a:xfrm>
          <a:off x="7213731" y="1489101"/>
          <a:ext cx="3069102" cy="1448347"/>
        </a:xfrm>
        <a:prstGeom prst="rightArrow">
          <a:avLst>
            <a:gd name="adj1" fmla="val 50000"/>
            <a:gd name="adj2" fmla="val 50000"/>
          </a:avLst>
        </a:prstGeom>
        <a:solidFill>
          <a:srgbClr val="0042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254000" bIns="229925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700" kern="1200" dirty="0"/>
            <a:t>RÚŠS</a:t>
          </a:r>
        </a:p>
      </dsp:txBody>
      <dsp:txXfrm>
        <a:off x="7213731" y="1851188"/>
        <a:ext cx="2707015" cy="724173"/>
      </dsp:txXfrm>
    </dsp:sp>
    <dsp:sp modelId="{6E482069-D627-4709-B7E5-F1B094D3E921}">
      <dsp:nvSpPr>
        <dsp:cNvPr id="0" name=""/>
        <dsp:cNvSpPr/>
      </dsp:nvSpPr>
      <dsp:spPr>
        <a:xfrm>
          <a:off x="7213731" y="2608349"/>
          <a:ext cx="2314013" cy="2658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/>
            <a:t>Kontroluje údaje elektronických a papierových protokolov zriaďovateľov / obcí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/>
            <a:t>Agreguje sumárny </a:t>
          </a:r>
          <a:r>
            <a:rPr lang="sk-SK" sz="1600" kern="1200" dirty="0" smtClean="0"/>
            <a:t>protokol </a:t>
          </a:r>
          <a:r>
            <a:rPr lang="sk-SK" sz="1600" kern="1200" dirty="0"/>
            <a:t>a zasiela na Ministerstvo </a:t>
          </a:r>
          <a:r>
            <a:rPr lang="sk-SK" sz="1600" kern="1200" dirty="0" smtClean="0"/>
            <a:t>školstva</a:t>
          </a:r>
          <a:endParaRPr lang="sk-SK" sz="1600" kern="1200" dirty="0"/>
        </a:p>
      </dsp:txBody>
      <dsp:txXfrm>
        <a:off x="7213731" y="2608349"/>
        <a:ext cx="2314013" cy="26589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31EDFD-43F4-4786-8674-9EA99A7126CD}">
      <dsp:nvSpPr>
        <dsp:cNvPr id="0" name=""/>
        <dsp:cNvSpPr/>
      </dsp:nvSpPr>
      <dsp:spPr>
        <a:xfrm>
          <a:off x="1672" y="78207"/>
          <a:ext cx="2037948" cy="815179"/>
        </a:xfrm>
        <a:prstGeom prst="chevron">
          <a:avLst/>
        </a:prstGeom>
        <a:solidFill>
          <a:srgbClr val="0042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900" kern="1200" dirty="0"/>
            <a:t>Škola</a:t>
          </a:r>
        </a:p>
      </dsp:txBody>
      <dsp:txXfrm>
        <a:off x="409262" y="78207"/>
        <a:ext cx="1222769" cy="815179"/>
      </dsp:txXfrm>
    </dsp:sp>
    <dsp:sp modelId="{3FEEA67D-77AD-46E1-A9E4-DE285E5108B6}">
      <dsp:nvSpPr>
        <dsp:cNvPr id="0" name=""/>
        <dsp:cNvSpPr/>
      </dsp:nvSpPr>
      <dsp:spPr>
        <a:xfrm>
          <a:off x="1835826" y="78207"/>
          <a:ext cx="2037948" cy="815179"/>
        </a:xfrm>
        <a:prstGeom prst="chevron">
          <a:avLst/>
        </a:prstGeom>
        <a:solidFill>
          <a:srgbClr val="005AB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900" kern="1200" dirty="0"/>
            <a:t>Zriaďovateľ</a:t>
          </a:r>
        </a:p>
      </dsp:txBody>
      <dsp:txXfrm>
        <a:off x="2243416" y="78207"/>
        <a:ext cx="1222769" cy="815179"/>
      </dsp:txXfrm>
    </dsp:sp>
    <dsp:sp modelId="{87E5233E-1BAF-45B4-A241-32598EB72167}">
      <dsp:nvSpPr>
        <dsp:cNvPr id="0" name=""/>
        <dsp:cNvSpPr/>
      </dsp:nvSpPr>
      <dsp:spPr>
        <a:xfrm>
          <a:off x="3669979" y="78207"/>
          <a:ext cx="2037948" cy="815179"/>
        </a:xfrm>
        <a:prstGeom prst="chevron">
          <a:avLst/>
        </a:prstGeom>
        <a:solidFill>
          <a:srgbClr val="0D86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900" kern="1200" dirty="0"/>
            <a:t>RÚŠS</a:t>
          </a:r>
        </a:p>
      </dsp:txBody>
      <dsp:txXfrm>
        <a:off x="4077569" y="78207"/>
        <a:ext cx="1222769" cy="8151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31EDFD-43F4-4786-8674-9EA99A7126CD}">
      <dsp:nvSpPr>
        <dsp:cNvPr id="0" name=""/>
        <dsp:cNvSpPr/>
      </dsp:nvSpPr>
      <dsp:spPr>
        <a:xfrm>
          <a:off x="5082" y="0"/>
          <a:ext cx="3038414" cy="793529"/>
        </a:xfrm>
        <a:prstGeom prst="chevron">
          <a:avLst/>
        </a:prstGeom>
        <a:solidFill>
          <a:srgbClr val="0042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900" kern="1200" dirty="0"/>
            <a:t>Škola</a:t>
          </a:r>
        </a:p>
      </dsp:txBody>
      <dsp:txXfrm>
        <a:off x="401847" y="0"/>
        <a:ext cx="2244885" cy="793529"/>
      </dsp:txXfrm>
    </dsp:sp>
    <dsp:sp modelId="{87E5233E-1BAF-45B4-A241-32598EB72167}">
      <dsp:nvSpPr>
        <dsp:cNvPr id="0" name=""/>
        <dsp:cNvSpPr/>
      </dsp:nvSpPr>
      <dsp:spPr>
        <a:xfrm>
          <a:off x="2739655" y="0"/>
          <a:ext cx="3038414" cy="793529"/>
        </a:xfrm>
        <a:prstGeom prst="chevron">
          <a:avLst/>
        </a:prstGeom>
        <a:solidFill>
          <a:srgbClr val="0D86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900" kern="1200" dirty="0"/>
            <a:t>RÚŠS/CVTI SR</a:t>
          </a:r>
        </a:p>
      </dsp:txBody>
      <dsp:txXfrm>
        <a:off x="3136420" y="0"/>
        <a:ext cx="2244885" cy="7935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31EDFD-43F4-4786-8674-9EA99A7126CD}">
      <dsp:nvSpPr>
        <dsp:cNvPr id="0" name=""/>
        <dsp:cNvSpPr/>
      </dsp:nvSpPr>
      <dsp:spPr>
        <a:xfrm>
          <a:off x="3566" y="326964"/>
          <a:ext cx="2075838" cy="830335"/>
        </a:xfrm>
        <a:prstGeom prst="chevron">
          <a:avLst/>
        </a:prstGeom>
        <a:solidFill>
          <a:srgbClr val="0042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/>
            <a:t>Škola / školské zariadenie</a:t>
          </a:r>
        </a:p>
      </dsp:txBody>
      <dsp:txXfrm>
        <a:off x="418734" y="326964"/>
        <a:ext cx="1245503" cy="830335"/>
      </dsp:txXfrm>
    </dsp:sp>
    <dsp:sp modelId="{3FEEA67D-77AD-46E1-A9E4-DE285E5108B6}">
      <dsp:nvSpPr>
        <dsp:cNvPr id="0" name=""/>
        <dsp:cNvSpPr/>
      </dsp:nvSpPr>
      <dsp:spPr>
        <a:xfrm>
          <a:off x="1871820" y="326964"/>
          <a:ext cx="2075838" cy="830335"/>
        </a:xfrm>
        <a:prstGeom prst="chevron">
          <a:avLst/>
        </a:prstGeom>
        <a:solidFill>
          <a:srgbClr val="005AB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/>
            <a:t>Zriaďovateľ</a:t>
          </a:r>
        </a:p>
      </dsp:txBody>
      <dsp:txXfrm>
        <a:off x="2286988" y="326964"/>
        <a:ext cx="1245503" cy="830335"/>
      </dsp:txXfrm>
    </dsp:sp>
    <dsp:sp modelId="{C5682888-769D-41AD-8263-2A762554297C}">
      <dsp:nvSpPr>
        <dsp:cNvPr id="0" name=""/>
        <dsp:cNvSpPr/>
      </dsp:nvSpPr>
      <dsp:spPr>
        <a:xfrm>
          <a:off x="3740074" y="326964"/>
          <a:ext cx="2075838" cy="830335"/>
        </a:xfrm>
        <a:prstGeom prst="chevron">
          <a:avLst/>
        </a:prstGeom>
        <a:solidFill>
          <a:srgbClr val="006DD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/>
            <a:t>Obec</a:t>
          </a:r>
        </a:p>
      </dsp:txBody>
      <dsp:txXfrm>
        <a:off x="4155242" y="326964"/>
        <a:ext cx="1245503" cy="830335"/>
      </dsp:txXfrm>
    </dsp:sp>
    <dsp:sp modelId="{87E5233E-1BAF-45B4-A241-32598EB72167}">
      <dsp:nvSpPr>
        <dsp:cNvPr id="0" name=""/>
        <dsp:cNvSpPr/>
      </dsp:nvSpPr>
      <dsp:spPr>
        <a:xfrm>
          <a:off x="5608328" y="326964"/>
          <a:ext cx="2075838" cy="830335"/>
        </a:xfrm>
        <a:prstGeom prst="chevron">
          <a:avLst/>
        </a:prstGeom>
        <a:solidFill>
          <a:srgbClr val="0D86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/>
            <a:t>RÚŠS</a:t>
          </a:r>
        </a:p>
      </dsp:txBody>
      <dsp:txXfrm>
        <a:off x="6023496" y="326964"/>
        <a:ext cx="1245503" cy="8303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31EDFD-43F4-4786-8674-9EA99A7126CD}">
      <dsp:nvSpPr>
        <dsp:cNvPr id="0" name=""/>
        <dsp:cNvSpPr/>
      </dsp:nvSpPr>
      <dsp:spPr>
        <a:xfrm>
          <a:off x="3566" y="326964"/>
          <a:ext cx="2075838" cy="830335"/>
        </a:xfrm>
        <a:prstGeom prst="chevron">
          <a:avLst/>
        </a:prstGeom>
        <a:solidFill>
          <a:srgbClr val="0042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900" kern="1200" dirty="0"/>
            <a:t>Škola</a:t>
          </a:r>
        </a:p>
      </dsp:txBody>
      <dsp:txXfrm>
        <a:off x="418734" y="326964"/>
        <a:ext cx="1245503" cy="830335"/>
      </dsp:txXfrm>
    </dsp:sp>
    <dsp:sp modelId="{3FEEA67D-77AD-46E1-A9E4-DE285E5108B6}">
      <dsp:nvSpPr>
        <dsp:cNvPr id="0" name=""/>
        <dsp:cNvSpPr/>
      </dsp:nvSpPr>
      <dsp:spPr>
        <a:xfrm>
          <a:off x="1871820" y="326964"/>
          <a:ext cx="2075838" cy="830335"/>
        </a:xfrm>
        <a:prstGeom prst="chevron">
          <a:avLst/>
        </a:prstGeom>
        <a:solidFill>
          <a:srgbClr val="005AB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900" kern="1200" dirty="0"/>
            <a:t>Zriaďovateľ</a:t>
          </a:r>
        </a:p>
      </dsp:txBody>
      <dsp:txXfrm>
        <a:off x="2286988" y="326964"/>
        <a:ext cx="1245503" cy="830335"/>
      </dsp:txXfrm>
    </dsp:sp>
    <dsp:sp modelId="{C5682888-769D-41AD-8263-2A762554297C}">
      <dsp:nvSpPr>
        <dsp:cNvPr id="0" name=""/>
        <dsp:cNvSpPr/>
      </dsp:nvSpPr>
      <dsp:spPr>
        <a:xfrm>
          <a:off x="3740074" y="326964"/>
          <a:ext cx="2075838" cy="830335"/>
        </a:xfrm>
        <a:prstGeom prst="chevron">
          <a:avLst/>
        </a:prstGeom>
        <a:solidFill>
          <a:srgbClr val="006DD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900" kern="1200" dirty="0"/>
            <a:t>Obec</a:t>
          </a:r>
        </a:p>
      </dsp:txBody>
      <dsp:txXfrm>
        <a:off x="4155242" y="326964"/>
        <a:ext cx="1245503" cy="830335"/>
      </dsp:txXfrm>
    </dsp:sp>
    <dsp:sp modelId="{87E5233E-1BAF-45B4-A241-32598EB72167}">
      <dsp:nvSpPr>
        <dsp:cNvPr id="0" name=""/>
        <dsp:cNvSpPr/>
      </dsp:nvSpPr>
      <dsp:spPr>
        <a:xfrm>
          <a:off x="5608328" y="326964"/>
          <a:ext cx="2075838" cy="830335"/>
        </a:xfrm>
        <a:prstGeom prst="chevron">
          <a:avLst/>
        </a:prstGeom>
        <a:solidFill>
          <a:srgbClr val="0D86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900" kern="1200" dirty="0"/>
            <a:t>RÚŠS</a:t>
          </a:r>
        </a:p>
      </dsp:txBody>
      <dsp:txXfrm>
        <a:off x="6023496" y="326964"/>
        <a:ext cx="1245503" cy="8303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DDA5A-84D2-4B60-8484-ED497F7ECA68}" type="datetimeFigureOut">
              <a:rPr lang="cs-CZ" smtClean="0"/>
              <a:t>18.09.2024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6EF49-FA55-43EB-8661-096C859D3A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049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3264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48159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982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6808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68099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5080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16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80478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15920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18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77245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19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89226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5418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23951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21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16622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22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01291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23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29922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24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42844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25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119403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26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02857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27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0473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2658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47587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4985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05165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22515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46249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543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11BE-AF3F-4542-BF97-F0DB4AD0B514}" type="datetime1">
              <a:rPr lang="sk-SK" smtClean="0"/>
              <a:t>18. 9. 2024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10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2DFA-EB2E-DE42-8BE8-5ABC643D3B42}" type="datetime1">
              <a:rPr lang="sk-SK" smtClean="0"/>
              <a:t>18. 9. 2024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14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5DD4-FFD7-9A47-8F99-D303A4D6512A}" type="datetime1">
              <a:rPr lang="sk-SK" smtClean="0"/>
              <a:t>18. 9. 2024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236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E3C3-7607-894F-A48B-5E6E154DD069}" type="datetime1">
              <a:rPr lang="sk-SK" smtClean="0"/>
              <a:t>18. 9. 2024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62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46C65-413B-C54B-9FD9-A18813B871BE}" type="datetime1">
              <a:rPr lang="sk-SK" smtClean="0"/>
              <a:t>18. 9. 2024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35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FFE0-179D-3244-BFF8-8945AD184676}" type="datetime1">
              <a:rPr lang="sk-SK" smtClean="0"/>
              <a:t>18. 9. 2024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196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C4EBD-EA98-7C40-BD75-2D6A26D8BAAC}" type="datetime1">
              <a:rPr lang="sk-SK" smtClean="0"/>
              <a:t>18. 9. 2024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48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C02B-173F-BF46-8B02-20B6620F793C}" type="datetime1">
              <a:rPr lang="sk-SK" smtClean="0"/>
              <a:t>18. 9. 2024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28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CA2E-0E7B-3840-99F7-2F47C5C90CE8}" type="datetime1">
              <a:rPr lang="sk-SK" smtClean="0"/>
              <a:t>18. 9. 2024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248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EFFC3-6657-4643-B3E2-E6F7F9BC3DA3}" type="datetime1">
              <a:rPr lang="sk-SK" smtClean="0"/>
              <a:t>18. 9. 2024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891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B4348-4464-9446-9B20-E29867F63379}" type="datetime1">
              <a:rPr lang="sk-SK" smtClean="0"/>
              <a:t>18. 9. 2024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220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3CFE5-966A-A640-8135-24DE93159921}" type="datetime1">
              <a:rPr lang="sk-SK" smtClean="0"/>
              <a:t>18. 9. 2024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64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4" Type="http://schemas.openxmlformats.org/officeDocument/2006/relationships/hyperlink" Target="https://www.slov-lex.sk/pravne-predpisy/SK/ZZ/2008/630/20240101#prilohy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18" Type="http://schemas.microsoft.com/office/2007/relationships/diagramDrawing" Target="../diagrams/drawing4.xml"/><Relationship Id="rId3" Type="http://schemas.openxmlformats.org/officeDocument/2006/relationships/notesSlide" Target="../notesSlides/notesSlide22.xml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17" Type="http://schemas.openxmlformats.org/officeDocument/2006/relationships/diagramColors" Target="../diagrams/colors4.xml"/><Relationship Id="rId2" Type="http://schemas.openxmlformats.org/officeDocument/2006/relationships/slideLayout" Target="../slideLayouts/slideLayout1.xml"/><Relationship Id="rId16" Type="http://schemas.openxmlformats.org/officeDocument/2006/relationships/diagramQuickStyle" Target="../diagrams/quickStyle4.xml"/><Relationship Id="rId20" Type="http://schemas.openxmlformats.org/officeDocument/2006/relationships/image" Target="../media/image2.png"/><Relationship Id="rId1" Type="http://schemas.openxmlformats.org/officeDocument/2006/relationships/vmlDrawing" Target="../drawings/vmlDrawing22.v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5" Type="http://schemas.openxmlformats.org/officeDocument/2006/relationships/diagramLayout" Target="../diagrams/layout4.xml"/><Relationship Id="rId10" Type="http://schemas.openxmlformats.org/officeDocument/2006/relationships/diagramLayout" Target="../diagrams/layout3.xml"/><Relationship Id="rId19" Type="http://schemas.openxmlformats.org/officeDocument/2006/relationships/oleObject" Target="../embeddings/oleObject1.bin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Relationship Id="rId14" Type="http://schemas.openxmlformats.org/officeDocument/2006/relationships/diagramData" Target="../diagrams/data4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notesSlide" Target="../notesSlides/notesSlide23.xml"/><Relationship Id="rId7" Type="http://schemas.openxmlformats.org/officeDocument/2006/relationships/diagramColors" Target="../diagrams/colors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10" Type="http://schemas.openxmlformats.org/officeDocument/2006/relationships/image" Target="../media/image2.png"/><Relationship Id="rId4" Type="http://schemas.openxmlformats.org/officeDocument/2006/relationships/diagramData" Target="../diagrams/data5.xml"/><Relationship Id="rId9" Type="http://schemas.openxmlformats.org/officeDocument/2006/relationships/oleObject" Target="../embeddings/oleObject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.bin"/><Relationship Id="rId5" Type="http://schemas.openxmlformats.org/officeDocument/2006/relationships/hyperlink" Target="https://crinfo.iedu.sk/vykazy/MetodickePokyny" TargetMode="External"/><Relationship Id="rId4" Type="http://schemas.openxmlformats.org/officeDocument/2006/relationships/hyperlink" Target="mailto:helpdesk@iedu.sk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4" Type="http://schemas.openxmlformats.org/officeDocument/2006/relationships/hyperlink" Target="mailto:helpdesk@iedu.sk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oleObject" Target="../embeddings/oleObject1.bin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4" Type="http://schemas.openxmlformats.org/officeDocument/2006/relationships/hyperlink" Target="mailto:aktualizacia_ris@minedu.sk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6200000">
            <a:off x="2667002" y="3428999"/>
            <a:ext cx="6858000" cy="1"/>
            <a:chOff x="-264725" y="6202082"/>
            <a:chExt cx="9324563" cy="1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7183413" y="4325657"/>
              <a:ext cx="0" cy="3752851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4437847" y="5332942"/>
              <a:ext cx="0" cy="1738282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1651991" y="4285366"/>
              <a:ext cx="0" cy="3833431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BlokTextu 27">
            <a:extLst>
              <a:ext uri="{FF2B5EF4-FFF2-40B4-BE49-F238E27FC236}">
                <a16:creationId xmlns:a16="http://schemas.microsoft.com/office/drawing/2014/main" id="{8AC93EAC-5658-F045-855B-F4DA5569DCDD}"/>
              </a:ext>
            </a:extLst>
          </p:cNvPr>
          <p:cNvSpPr txBox="1"/>
          <p:nvPr/>
        </p:nvSpPr>
        <p:spPr>
          <a:xfrm>
            <a:off x="6275387" y="2676856"/>
            <a:ext cx="4967127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3200" dirty="0">
                <a:solidFill>
                  <a:srgbClr val="004287"/>
                </a:solidFill>
              </a:rPr>
              <a:t>ZBER ÚDAJOV </a:t>
            </a:r>
            <a:endParaRPr lang="sk-SK" sz="3200" dirty="0" smtClean="0">
              <a:solidFill>
                <a:srgbClr val="004287"/>
              </a:solidFill>
            </a:endParaRPr>
          </a:p>
          <a:p>
            <a:r>
              <a:rPr lang="sk-SK" sz="3200" dirty="0" smtClean="0">
                <a:solidFill>
                  <a:srgbClr val="004287"/>
                </a:solidFill>
              </a:rPr>
              <a:t>PRE </a:t>
            </a:r>
            <a:r>
              <a:rPr lang="sk-SK" sz="3200" dirty="0">
                <a:solidFill>
                  <a:srgbClr val="004287"/>
                </a:solidFill>
              </a:rPr>
              <a:t>FINANCOVANIE 2024</a:t>
            </a:r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CED34627-DD95-1845-85A0-8FBF18FFBBB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6" t="-1" r="77324" b="28219"/>
          <a:stretch/>
        </p:blipFill>
        <p:spPr>
          <a:xfrm>
            <a:off x="4760890" y="2435446"/>
            <a:ext cx="1393571" cy="1718738"/>
          </a:xfrm>
          <a:prstGeom prst="rect">
            <a:avLst/>
          </a:prstGeom>
        </p:spPr>
      </p:pic>
      <p:sp>
        <p:nvSpPr>
          <p:cNvPr id="9" name="BlokTextu 8">
            <a:extLst>
              <a:ext uri="{FF2B5EF4-FFF2-40B4-BE49-F238E27FC236}">
                <a16:creationId xmlns:a16="http://schemas.microsoft.com/office/drawing/2014/main" id="{7892ADDC-E09F-1D45-B354-3402C4CDE508}"/>
              </a:ext>
            </a:extLst>
          </p:cNvPr>
          <p:cNvSpPr txBox="1"/>
          <p:nvPr/>
        </p:nvSpPr>
        <p:spPr>
          <a:xfrm>
            <a:off x="6275386" y="5655543"/>
            <a:ext cx="5424777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2000" dirty="0" smtClean="0">
                <a:solidFill>
                  <a:srgbClr val="004287"/>
                </a:solidFill>
              </a:rPr>
              <a:t>Regionálny úrad školskej správy v Košiciach</a:t>
            </a:r>
          </a:p>
          <a:p>
            <a:r>
              <a:rPr lang="sk-SK" sz="2000" dirty="0" smtClean="0">
                <a:solidFill>
                  <a:srgbClr val="004287"/>
                </a:solidFill>
              </a:rPr>
              <a:t>Košice, 27. 08. 2024</a:t>
            </a:r>
            <a:endParaRPr lang="sk-SK" sz="2000" dirty="0">
              <a:solidFill>
                <a:srgbClr val="0042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11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10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189504" y="1200267"/>
            <a:ext cx="6171767" cy="430887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DŽP z Ukrajiny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A289CD4E-52B5-AA4B-B49D-57C1558EF0AE}"/>
              </a:ext>
            </a:extLst>
          </p:cNvPr>
          <p:cNvSpPr txBox="1"/>
          <p:nvPr/>
        </p:nvSpPr>
        <p:spPr>
          <a:xfrm>
            <a:off x="432680" y="2034586"/>
            <a:ext cx="11351333" cy="40010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2000" b="1" dirty="0"/>
              <a:t>Mení sa spôsob zaraďovania DŽP z Ukrajiny na základe typu pobytu v Registri fyzických osôb. Spôsob financovania odídencov z Ukrajiny sa nemení. Spresňuje sa rozlišovanie odídencov a DŽP z Ukrajiny, ktorí sú vzdelávaní (a financovaní) ako zahraniční DŽP.</a:t>
            </a:r>
          </a:p>
          <a:p>
            <a:endParaRPr lang="sk-SK" sz="2000" b="1" dirty="0"/>
          </a:p>
          <a:p>
            <a:r>
              <a:rPr lang="sk-SK" dirty="0"/>
              <a:t>Nová definícia odídencov: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osoba je stotožnená s RFO (referenčným registrom osôb)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má evidovanú štátnu príslušnosť v RFO = Ukrajina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má evidovaný platný tolerovaný pobyt v RFO po 24.02.2022 (vrátane)</a:t>
            </a:r>
          </a:p>
          <a:p>
            <a:endParaRPr lang="sk-SK" dirty="0"/>
          </a:p>
          <a:p>
            <a:r>
              <a:rPr lang="sk-SK" dirty="0"/>
              <a:t>Školy, ktorých DŽP z Ukrajiny boli nestotožnení s RFO boli v priebehu júla 2024 vyzvané na opravu údajov. Prosíme uskutočnite ju. </a:t>
            </a:r>
          </a:p>
          <a:p>
            <a:endParaRPr lang="sk-SK" dirty="0"/>
          </a:p>
          <a:p>
            <a:r>
              <a:rPr lang="sk-SK" dirty="0"/>
              <a:t>DŽP s tolerovaným pobytom – odídenci, financovaní mesačne</a:t>
            </a:r>
          </a:p>
          <a:p>
            <a:r>
              <a:rPr lang="sk-SK" dirty="0"/>
              <a:t>DŽP s prechodným alebo trvalým pobytom – normatív / podielové dane</a:t>
            </a:r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Bitová mapa" r:id="rId4" imgW="2228571" imgH="800212" progId="Paint.Picture">
                  <p:embed/>
                </p:oleObj>
              </mc:Choice>
              <mc:Fallback>
                <p:oleObj name="Bitová mapa" r:id="rId4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9133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11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189504" y="1200267"/>
            <a:ext cx="6171767" cy="430887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DŽP z Ukrajiny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A289CD4E-52B5-AA4B-B49D-57C1558EF0AE}"/>
              </a:ext>
            </a:extLst>
          </p:cNvPr>
          <p:cNvSpPr txBox="1"/>
          <p:nvPr/>
        </p:nvSpPr>
        <p:spPr>
          <a:xfrm>
            <a:off x="432680" y="2034586"/>
            <a:ext cx="11351333" cy="289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2000" b="1" dirty="0"/>
              <a:t>Mení sa spôsob zaraďovania DŽP z Ukrajiny na základe typu pobytu v Registri fyzických osôb. Spôsob financovania odídencov z Ukrajiny sa nemení. Spresňuje sa rozlišovanie odídencov a DŽP z Ukrajiny, ktorí sú vzdelávaní (a financovaní) ako zahraniční DŽP.</a:t>
            </a:r>
          </a:p>
          <a:p>
            <a:endParaRPr lang="sk-SK" sz="2000" b="1" dirty="0"/>
          </a:p>
          <a:p>
            <a:r>
              <a:rPr lang="sk-SK" dirty="0"/>
              <a:t>V protokoloch </a:t>
            </a:r>
            <a:r>
              <a:rPr lang="sk-SK" dirty="0" err="1"/>
              <a:t>Eduzber</a:t>
            </a:r>
            <a:r>
              <a:rPr lang="sk-SK" dirty="0"/>
              <a:t> pribudne nový riadok „počet odídencov“. Referenčná informácia, koľkí DŽP sa započítali medzi odídencov. Nezarátavajú sa do celkového počtu detí a žiakov pre normatívne financovanie. </a:t>
            </a:r>
          </a:p>
          <a:p>
            <a:endParaRPr lang="sk-SK" dirty="0"/>
          </a:p>
          <a:p>
            <a:r>
              <a:rPr lang="sk-SK" dirty="0"/>
              <a:t>Na vyplnenie atribútu Druh odídenca sa už nebude prihliadať.</a:t>
            </a:r>
          </a:p>
          <a:p>
            <a:endParaRPr lang="sk-SK" dirty="0"/>
          </a:p>
          <a:p>
            <a:endParaRPr lang="sk-SK" dirty="0"/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Bitová mapa" r:id="rId4" imgW="2228571" imgH="800212" progId="Paint.Picture">
                  <p:embed/>
                </p:oleObj>
              </mc:Choice>
              <mc:Fallback>
                <p:oleObj name="Bitová mapa" r:id="rId4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1854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12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189504" y="1200267"/>
            <a:ext cx="6171767" cy="430887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Nový ŠVP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A289CD4E-52B5-AA4B-B49D-57C1558EF0AE}"/>
              </a:ext>
            </a:extLst>
          </p:cNvPr>
          <p:cNvSpPr txBox="1"/>
          <p:nvPr/>
        </p:nvSpPr>
        <p:spPr>
          <a:xfrm>
            <a:off x="432680" y="2034586"/>
            <a:ext cx="11351333" cy="25853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2000" b="1" dirty="0"/>
              <a:t>Pre všetky ZŠ s I. stupňom bude priradený nový kód študijného a učebného odboru 7921B11 (</a:t>
            </a:r>
            <a:r>
              <a:rPr lang="sk-SK" dirty="0"/>
              <a:t>základná škola 1. stupeň - </a:t>
            </a:r>
            <a:r>
              <a:rPr lang="sk-SK" dirty="0" err="1"/>
              <a:t>I.cyklus</a:t>
            </a:r>
            <a:r>
              <a:rPr lang="sk-SK" dirty="0"/>
              <a:t>). </a:t>
            </a:r>
            <a:r>
              <a:rPr lang="sk-SK" sz="2000" b="1" dirty="0"/>
              <a:t>Žiakom vzdelávaným podľa nového štátneho vzdelávacieho programu sa uvedie tento kód odboru. </a:t>
            </a:r>
          </a:p>
          <a:p>
            <a:endParaRPr lang="sk-SK" dirty="0"/>
          </a:p>
          <a:p>
            <a:r>
              <a:rPr lang="sk-SK" dirty="0"/>
              <a:t>Zadáva sa len žiakom 1. ročníka. V prípade 39 experimentálnych škôl žiakom 1. a 2. ročníka. Ostatným žiakom na I. stupni ostáva ich pôvodný odbor 7921B00. </a:t>
            </a:r>
          </a:p>
          <a:p>
            <a:endParaRPr lang="sk-SK" dirty="0"/>
          </a:p>
          <a:p>
            <a:r>
              <a:rPr lang="sk-SK" dirty="0"/>
              <a:t>Škola v 1. ročníku nemôže kombinovať žiakov vzdelávaných podľa nového a podľa starého kurikula. Všetci žiaci v ročníku musia mať rovnaký odbor. </a:t>
            </a:r>
            <a:endParaRPr lang="sk-SK" b="1" dirty="0"/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Bitová mapa" r:id="rId4" imgW="2228571" imgH="800212" progId="Paint.Picture">
                  <p:embed/>
                </p:oleObj>
              </mc:Choice>
              <mc:Fallback>
                <p:oleObj name="Bitová mapa" r:id="rId4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1120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13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189504" y="1200267"/>
            <a:ext cx="6171767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NOVÉ KONTROLY - ŽIACI</a:t>
            </a: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A289CD4E-52B5-AA4B-B49D-57C1558EF0AE}"/>
              </a:ext>
            </a:extLst>
          </p:cNvPr>
          <p:cNvSpPr txBox="1"/>
          <p:nvPr/>
        </p:nvSpPr>
        <p:spPr>
          <a:xfrm>
            <a:off x="432681" y="2034586"/>
            <a:ext cx="7335526" cy="3877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b="1" dirty="0"/>
              <a:t>Mäkká</a:t>
            </a:r>
            <a:r>
              <a:rPr lang="sk-SK" dirty="0"/>
              <a:t> kontrola – upozornenie v prípade prekročenia maximálnej kapacity triedy: </a:t>
            </a:r>
          </a:p>
          <a:p>
            <a:r>
              <a:rPr lang="sk-SK" dirty="0"/>
              <a:t>o	MŠ: viac ako 25 detí</a:t>
            </a:r>
          </a:p>
          <a:p>
            <a:r>
              <a:rPr lang="sk-SK" dirty="0"/>
              <a:t>o	1. stupeň ZŠ: viac ako 28 žiakov </a:t>
            </a:r>
          </a:p>
          <a:p>
            <a:r>
              <a:rPr lang="sk-SK" dirty="0"/>
              <a:t>o	2. stupeň ZŠ: viac ako 32 žiakov.</a:t>
            </a:r>
            <a:br>
              <a:rPr lang="sk-SK" dirty="0"/>
            </a:br>
            <a:endParaRPr lang="sk-SK" dirty="0"/>
          </a:p>
          <a:p>
            <a:r>
              <a:rPr lang="sk-SK" b="1" dirty="0"/>
              <a:t>Tvrdá</a:t>
            </a:r>
            <a:r>
              <a:rPr lang="sk-SK" dirty="0"/>
              <a:t> kontrola – zamietnutie dávky v prípade výrazného prekročenia maximálnej kapacity triedy:</a:t>
            </a:r>
          </a:p>
          <a:p>
            <a:r>
              <a:rPr lang="sk-SK" dirty="0"/>
              <a:t>o	MŠ: viac ako 30 detí</a:t>
            </a:r>
          </a:p>
          <a:p>
            <a:r>
              <a:rPr lang="sk-SK" dirty="0"/>
              <a:t>o	1. stupeň ZŠ: viac ako 33 žiakov </a:t>
            </a:r>
          </a:p>
          <a:p>
            <a:r>
              <a:rPr lang="sk-SK" dirty="0"/>
              <a:t>o	2. stupeň ZŠ: viac ako 37 žiakov.</a:t>
            </a:r>
            <a:br>
              <a:rPr lang="sk-SK" dirty="0"/>
            </a:br>
            <a:endParaRPr lang="sk-SK" dirty="0"/>
          </a:p>
          <a:p>
            <a:r>
              <a:rPr lang="sk-SK" b="1" dirty="0"/>
              <a:t>Mäkká</a:t>
            </a:r>
            <a:r>
              <a:rPr lang="sk-SK" dirty="0"/>
              <a:t> kontrola - v prípade, že počet detí v triede (MŠ+ZŠ) je menší ako 5 (nekontroluje sa pri špeciálnych školách).</a:t>
            </a:r>
            <a:endParaRPr lang="sk-SK" sz="2000" b="1" dirty="0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DE0ADAFC-ED9A-4A86-B99F-F285DE5C31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2391" y="1768426"/>
            <a:ext cx="4582923" cy="2152650"/>
          </a:xfrm>
          <a:prstGeom prst="rect">
            <a:avLst/>
          </a:prstGeom>
        </p:spPr>
      </p:pic>
      <p:pic>
        <p:nvPicPr>
          <p:cNvPr id="5" name="Obrázok 4">
            <a:extLst>
              <a:ext uri="{FF2B5EF4-FFF2-40B4-BE49-F238E27FC236}">
                <a16:creationId xmlns:a16="http://schemas.microsoft.com/office/drawing/2014/main" id="{A04E5155-EBFD-48B5-8394-10023D5F6D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2391" y="4187236"/>
            <a:ext cx="1457325" cy="942975"/>
          </a:xfrm>
          <a:prstGeom prst="rect">
            <a:avLst/>
          </a:prstGeom>
        </p:spPr>
      </p:pic>
      <p:graphicFrame>
        <p:nvGraphicFramePr>
          <p:cNvPr id="20" name="Objekt 19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Bitová mapa" r:id="rId6" imgW="2228571" imgH="800212" progId="Paint.Picture">
                  <p:embed/>
                </p:oleObj>
              </mc:Choice>
              <mc:Fallback>
                <p:oleObj name="Bitová mapa" r:id="rId6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0379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14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189504" y="1200267"/>
            <a:ext cx="6171767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NOVÉ KONTROLY - ŽIACI</a:t>
            </a:r>
          </a:p>
        </p:txBody>
      </p:sp>
      <p:sp>
        <p:nvSpPr>
          <p:cNvPr id="2" name="Obdĺžnik 1">
            <a:extLst>
              <a:ext uri="{FF2B5EF4-FFF2-40B4-BE49-F238E27FC236}">
                <a16:creationId xmlns:a16="http://schemas.microsoft.com/office/drawing/2014/main" id="{EE75C14C-01C6-4F37-A31D-C05426EB3160}"/>
              </a:ext>
            </a:extLst>
          </p:cNvPr>
          <p:cNvSpPr/>
          <p:nvPr/>
        </p:nvSpPr>
        <p:spPr>
          <a:xfrm>
            <a:off x="220795" y="2017165"/>
            <a:ext cx="11456679" cy="3931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00025">
              <a:lnSpc>
                <a:spcPct val="107000"/>
              </a:lnSpc>
              <a:spcAft>
                <a:spcPts val="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Mäkká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kontrola v prípade, že vek dieťaťa v MŠ k 1. septembru daného školského roku je vyšší ako 7 rokov.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00025">
              <a:lnSpc>
                <a:spcPct val="107000"/>
              </a:lnSpc>
              <a:spcAft>
                <a:spcPts val="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00025">
              <a:lnSpc>
                <a:spcPct val="107000"/>
              </a:lnSpc>
              <a:spcAft>
                <a:spcPts val="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Mäkká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kontrola v prípade, že vek žiaka na ZŠ je k 1. septembru daného školského roku nižší ako 4 roky alebo vyšší ako 19 rokov (okrem zadanej formy osobitnej-nadväzujúcej: „vzdelávanie na získanie nižšieho stredného vzdelania“.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00025">
              <a:lnSpc>
                <a:spcPct val="107000"/>
              </a:lnSpc>
              <a:spcAft>
                <a:spcPts val="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00025">
              <a:lnSpc>
                <a:spcPct val="107000"/>
              </a:lnSpc>
              <a:spcAft>
                <a:spcPts val="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Mäkká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kontrola v prípade, že viek žiaka na SŠ je k 1. septembru daného školského roku nižší ako 10 rokov.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00025">
              <a:lnSpc>
                <a:spcPct val="107000"/>
              </a:lnSpc>
              <a:spcAft>
                <a:spcPts val="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00025">
              <a:lnSpc>
                <a:spcPct val="107000"/>
              </a:lnSpc>
              <a:spcAft>
                <a:spcPts val="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Tvrdá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kontrola na formu výchovy a vzdelávania, ak dieťa dosiahlo k 31.08 vek 6 rokov a pokračuje v štúdiu na MŠ, ŠMŠ. Povolená forma výchovy a vzdelávania je osobitná forma plnenia školskej dochádzky. Nie je povolené forma: riadne štúdium. 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00025">
              <a:lnSpc>
                <a:spcPct val="107000"/>
              </a:lnSpc>
              <a:spcAft>
                <a:spcPts val="0"/>
              </a:spcAft>
            </a:pP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00025">
              <a:lnSpc>
                <a:spcPct val="107000"/>
              </a:lnSpc>
              <a:spcAft>
                <a:spcPts val="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</a:rPr>
              <a:t>Mäkká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 kontrola (v septembri 2024 sa prepne na tvrdú) na formu výchovy a vzdelávania, ak dieťa dosiahlo k 31.08 vek 5 rokov. Nie je povolené zvoliť osobitnú formu „pokračovanie v plnení PPV“.</a:t>
            </a:r>
            <a:endParaRPr lang="sk-SK" dirty="0"/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Bitová mapa" r:id="rId4" imgW="2228571" imgH="800212" progId="Paint.Picture">
                  <p:embed/>
                </p:oleObj>
              </mc:Choice>
              <mc:Fallback>
                <p:oleObj name="Bitová mapa" r:id="rId4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581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15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189504" y="1200267"/>
            <a:ext cx="6171767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NOVÉ KONTROLY - ŽIACI</a:t>
            </a:r>
          </a:p>
        </p:txBody>
      </p:sp>
      <p:sp>
        <p:nvSpPr>
          <p:cNvPr id="2" name="Obdĺžnik 1">
            <a:extLst>
              <a:ext uri="{FF2B5EF4-FFF2-40B4-BE49-F238E27FC236}">
                <a16:creationId xmlns:a16="http://schemas.microsoft.com/office/drawing/2014/main" id="{EE75C14C-01C6-4F37-A31D-C05426EB3160}"/>
              </a:ext>
            </a:extLst>
          </p:cNvPr>
          <p:cNvSpPr/>
          <p:nvPr/>
        </p:nvSpPr>
        <p:spPr>
          <a:xfrm>
            <a:off x="220795" y="2017165"/>
            <a:ext cx="11456679" cy="231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Tvrdá</a:t>
            </a:r>
            <a:r>
              <a:rPr lang="sk-SK" dirty="0"/>
              <a:t> kontrola v prípade, ak je zvolený druh školy MŠ alebo ŠMŠ a zvolený typ triedy je športová. Je potrebné skontrolovať, že v škole sa nachádzajú aspoň dvaja pedagogickí zamestnanci v podkategórii „Učiteľ materskej školy“  a jeden pedagogický zamestnanec v podkategórii „Športový tréner“.</a:t>
            </a:r>
          </a:p>
          <a:p>
            <a:r>
              <a:rPr lang="sk-SK" dirty="0"/>
              <a:t> </a:t>
            </a:r>
          </a:p>
          <a:p>
            <a:r>
              <a:rPr lang="sk-SK" b="1" dirty="0"/>
              <a:t>Tvrdá</a:t>
            </a:r>
            <a:r>
              <a:rPr lang="sk-SK" dirty="0"/>
              <a:t> kontrola, ak je žiak uvedený vo vyššom ročníku, ako je dĺžka štúdia.</a:t>
            </a:r>
          </a:p>
          <a:p>
            <a:r>
              <a:rPr lang="sk-SK" dirty="0"/>
              <a:t> </a:t>
            </a:r>
          </a:p>
          <a:p>
            <a:r>
              <a:rPr lang="sk-SK" b="1" dirty="0"/>
              <a:t>Tvrdá</a:t>
            </a:r>
            <a:r>
              <a:rPr lang="sk-SK" dirty="0"/>
              <a:t> kontrola ŠUP, KON, SOŠ – nevyplnenie položky „Miesto praktického vyučovania“. </a:t>
            </a:r>
          </a:p>
          <a:p>
            <a:pPr marL="200025">
              <a:lnSpc>
                <a:spcPct val="107000"/>
              </a:lnSpc>
              <a:spcAft>
                <a:spcPts val="0"/>
              </a:spcAft>
            </a:pPr>
            <a:endParaRPr lang="sk-SK" dirty="0"/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Bitová mapa" r:id="rId4" imgW="2228571" imgH="800212" progId="Paint.Picture">
                  <p:embed/>
                </p:oleObj>
              </mc:Choice>
              <mc:Fallback>
                <p:oleObj name="Bitová mapa" r:id="rId4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7438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16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189504" y="1200267"/>
            <a:ext cx="6171767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AKTUALIZOVANÉ KONTROLY - ŽIACI</a:t>
            </a:r>
          </a:p>
        </p:txBody>
      </p:sp>
      <p:sp>
        <p:nvSpPr>
          <p:cNvPr id="2" name="Obdĺžnik 1">
            <a:extLst>
              <a:ext uri="{FF2B5EF4-FFF2-40B4-BE49-F238E27FC236}">
                <a16:creationId xmlns:a16="http://schemas.microsoft.com/office/drawing/2014/main" id="{EE75C14C-01C6-4F37-A31D-C05426EB3160}"/>
              </a:ext>
            </a:extLst>
          </p:cNvPr>
          <p:cNvSpPr/>
          <p:nvPr/>
        </p:nvSpPr>
        <p:spPr>
          <a:xfrm>
            <a:off x="220795" y="2017165"/>
            <a:ext cx="1145667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Pri žiakoch, ktorí majú zadanú formu osobitnú nadväzujúcu, jednu z nasledovných hodnôt: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Vzdelávanie v školách mimo územia SR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V školách zriadených iným štátom na území SR a v Európskych školách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Na získanie nižšieho stredného vzdelania končiaceho komisionálnou skúškou</a:t>
            </a:r>
          </a:p>
          <a:p>
            <a:r>
              <a:rPr lang="sk-SK" dirty="0"/>
              <a:t> </a:t>
            </a:r>
          </a:p>
          <a:p>
            <a:r>
              <a:rPr lang="sk-SK" dirty="0"/>
              <a:t>nebudú uplatňované nižšie uvedené kontroly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Tvrdá kontrola na vyplnenie navštevovaného cudzieho jazyka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Tvrdá kontrola na zadanie výchovy (etická, náboženská)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Kontrola na vyplnenie materinského jazyka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k-SK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k-SK" dirty="0"/>
          </a:p>
          <a:p>
            <a:r>
              <a:rPr lang="sk-SK" dirty="0"/>
              <a:t>Ak je </a:t>
            </a:r>
            <a:r>
              <a:rPr lang="sk-SK" dirty="0" err="1"/>
              <a:t>ŠaUO</a:t>
            </a:r>
            <a:r>
              <a:rPr lang="sk-SK" dirty="0"/>
              <a:t> bilingválny (jazyk </a:t>
            </a:r>
            <a:r>
              <a:rPr lang="sk-SK" dirty="0" err="1"/>
              <a:t>ŠaUO</a:t>
            </a:r>
            <a:r>
              <a:rPr lang="sk-SK" dirty="0"/>
              <a:t> je bilingválny), nemôže byť typ triedy bežná. Povolená hodnota s bilingválnym vyučovaním.</a:t>
            </a:r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" name="Bitová mapa" r:id="rId4" imgW="2228571" imgH="800212" progId="Paint.Picture">
                  <p:embed/>
                </p:oleObj>
              </mc:Choice>
              <mc:Fallback>
                <p:oleObj name="Bitová mapa" r:id="rId4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270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17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189504" y="1200267"/>
            <a:ext cx="6171767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NOVÉ KONTROLY -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ZAMESTNANCI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Obdĺžnik 1">
            <a:extLst>
              <a:ext uri="{FF2B5EF4-FFF2-40B4-BE49-F238E27FC236}">
                <a16:creationId xmlns:a16="http://schemas.microsoft.com/office/drawing/2014/main" id="{EE75C14C-01C6-4F37-A31D-C05426EB3160}"/>
              </a:ext>
            </a:extLst>
          </p:cNvPr>
          <p:cNvSpPr/>
          <p:nvPr/>
        </p:nvSpPr>
        <p:spPr>
          <a:xfrm>
            <a:off x="220795" y="1908108"/>
            <a:ext cx="1145667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Tvrd</a:t>
            </a:r>
            <a:r>
              <a:rPr lang="sk-SK" b="1" dirty="0"/>
              <a:t>á</a:t>
            </a:r>
            <a:r>
              <a:rPr lang="sk-SK" dirty="0"/>
              <a:t> kontrola vyplnenie pôsobnosti zamestnanca je požadované pre všetkých PZ ak druh pracovného pomeru je "trvalý pracovný pomer" alebo "pracovný pomer na dobu určitú", s výnimkou: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školský špeciálny pedagóg (nemá priamu vyučovaciu činnosť)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školský digitálny koordinátor (nemá priamu vyučovaciu činnosť)</a:t>
            </a:r>
          </a:p>
          <a:p>
            <a:r>
              <a:rPr lang="sk-SK" dirty="0"/>
              <a:t> </a:t>
            </a:r>
          </a:p>
          <a:p>
            <a:r>
              <a:rPr lang="sk-SK" b="1" dirty="0"/>
              <a:t>Tvrdá </a:t>
            </a:r>
            <a:r>
              <a:rPr lang="sk-SK" dirty="0"/>
              <a:t>kontrola, aby v položke „Stupeň dosiahnutého vzdelania“ pre PZ a OZ bolo povolené zadať minimálne úplné stredné všeobecné alebo úplné stredné odborné vzdelanie (s maturitou) a vyššie vzdelanie – </a:t>
            </a:r>
            <a:r>
              <a:rPr lang="sk-SK" dirty="0" err="1"/>
              <a:t>t.j</a:t>
            </a:r>
            <a:r>
              <a:rPr lang="sk-SK" dirty="0"/>
              <a:t>. kódy 4 – 9 podľa číselníka premennej. Nižšie vzdelanie nie je v zmysle legislatívy povolené.</a:t>
            </a:r>
          </a:p>
          <a:p>
            <a:r>
              <a:rPr lang="sk-SK" dirty="0"/>
              <a:t> </a:t>
            </a:r>
          </a:p>
          <a:p>
            <a:r>
              <a:rPr lang="sk-SK" b="1" dirty="0"/>
              <a:t>Mäkká</a:t>
            </a:r>
            <a:r>
              <a:rPr lang="sk-SK" dirty="0"/>
              <a:t> kontrola – kontrola správnej kombinácie Druh školy pre vyučovací proces a Kategória vyučovacieho predmetu pri pôsobnosti pedagogických zamestnancov. </a:t>
            </a:r>
          </a:p>
          <a:p>
            <a:endParaRPr lang="sk-SK" dirty="0"/>
          </a:p>
          <a:p>
            <a:r>
              <a:rPr lang="sk-SK" dirty="0"/>
              <a:t>Počet hodín vo vyučovacom procese musí byť </a:t>
            </a:r>
            <a:r>
              <a:rPr lang="sk-SK" b="1" dirty="0"/>
              <a:t>rovnaký ako súčet hodín</a:t>
            </a:r>
            <a:r>
              <a:rPr lang="sk-SK" dirty="0"/>
              <a:t> v položkách: Vyučovacia činnosť / výchovná činnosť / odborný výcvik + dopĺňanie úväzku výchovnou činnosťou  + dopĺňanie úväzku vyučovacou činnosťou + dopĺňanie úväzku odborným výcvikom.</a:t>
            </a:r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" name="Bitová mapa" r:id="rId4" imgW="2228571" imgH="800212" progId="Paint.Picture">
                  <p:embed/>
                </p:oleObj>
              </mc:Choice>
              <mc:Fallback>
                <p:oleObj name="Bitová mapa" r:id="rId4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4601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18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206898" y="1200267"/>
            <a:ext cx="5772369" cy="430887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EDUZBER – </a:t>
            </a:r>
            <a:r>
              <a:rPr lang="sk-SK" sz="2800" b="1" cap="all" dirty="0" err="1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NOVý</a:t>
            </a:r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 protokol MŠ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F76658D7-D5AA-4162-B100-C61EE50D373A}"/>
              </a:ext>
            </a:extLst>
          </p:cNvPr>
          <p:cNvSpPr txBox="1"/>
          <p:nvPr/>
        </p:nvSpPr>
        <p:spPr>
          <a:xfrm>
            <a:off x="230819" y="1802170"/>
            <a:ext cx="470516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Údaje o deťoch v MŠ sa pregenerujú do nového protokolu – MŠ.</a:t>
            </a:r>
          </a:p>
          <a:p>
            <a:endParaRPr lang="sk-SK" dirty="0"/>
          </a:p>
          <a:p>
            <a:r>
              <a:rPr lang="sk-SK" dirty="0"/>
              <a:t>Materské školy nemusia zadávať (nateraz) nič ináč ako zadávali v 2023 kvôli </a:t>
            </a:r>
            <a:r>
              <a:rPr lang="sk-SK" dirty="0" err="1"/>
              <a:t>Eduzberu</a:t>
            </a:r>
            <a:r>
              <a:rPr lang="sk-SK" dirty="0"/>
              <a:t>.</a:t>
            </a:r>
          </a:p>
          <a:p>
            <a:endParaRPr lang="sk-SK" dirty="0"/>
          </a:p>
          <a:p>
            <a:r>
              <a:rPr lang="sk-SK" dirty="0"/>
              <a:t>Všetky údaje sa vypočítajú automaticky.</a:t>
            </a:r>
          </a:p>
          <a:p>
            <a:r>
              <a:rPr lang="sk-SK" dirty="0" smtClean="0"/>
              <a:t>Vypĺňajú kategóriu MS (údaje o deťoch) a MSZAM (</a:t>
            </a:r>
            <a:r>
              <a:rPr lang="sk-SK" sz="1400" dirty="0" smtClean="0"/>
              <a:t>údaje o zamestnancoch-koeficient kvalifikačnej štruktúry)</a:t>
            </a:r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MŠ postupuje protokol zriaďovateľovi, ten RÚŠS</a:t>
            </a:r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8A77EEB3-D701-4ED8-AFFA-CB0FE97B5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146233"/>
              </p:ext>
            </p:extLst>
          </p:nvPr>
        </p:nvGraphicFramePr>
        <p:xfrm>
          <a:off x="5499612" y="1939401"/>
          <a:ext cx="5305425" cy="2790825"/>
        </p:xfrm>
        <a:graphic>
          <a:graphicData uri="http://schemas.openxmlformats.org/drawingml/2006/table">
            <a:tbl>
              <a:tblPr firstRow="1" firstCol="1" bandRow="1"/>
              <a:tblGrid>
                <a:gridCol w="590550">
                  <a:extLst>
                    <a:ext uri="{9D8B030D-6E8A-4147-A177-3AD203B41FA5}">
                      <a16:colId xmlns:a16="http://schemas.microsoft.com/office/drawing/2014/main" val="923395892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1533399086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321215149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 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 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 15.9.2024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5352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Celkový počet detí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 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2814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 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     z toho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 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69729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počet detí s poldennou výchovou a vzdelávaním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31428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počet detí, pre ktoré je predprimárne vzdelávanie povinné 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 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4846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počet detí v PPV individuálne vzdelávaných a detí oslobodených od povinnosti dochádzať do školy do pominutia dôvodov 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 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95321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počet detí v PPV, ktoré sa vzdelávajú mimo územia SR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46336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počet detí s nadaním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3201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počet detí so zdravotným znevýhodnením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09737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 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počet detí v hmotnej núdzi, pre ktoré predprimárne vzdelávanie nie je povinné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4162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počet detí zo sociálne znevýhodneného prostredia vrátane detí z rodín  v hmotnej núdzi  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4069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    z toho: počet detí z rodín v hmotnej núdzi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246189"/>
                  </a:ext>
                </a:extLst>
              </a:tr>
            </a:tbl>
          </a:graphicData>
        </a:graphic>
      </p:graphicFrame>
      <p:graphicFrame>
        <p:nvGraphicFramePr>
          <p:cNvPr id="20" name="Objekt 19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name="Bitová mapa" r:id="rId4" imgW="2228571" imgH="800212" progId="Paint.Picture">
                  <p:embed/>
                </p:oleObj>
              </mc:Choice>
              <mc:Fallback>
                <p:oleObj name="Bitová mapa" r:id="rId4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3011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19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206898" y="1200267"/>
            <a:ext cx="5772369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MŠ v PROTOKOLE V40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F76658D7-D5AA-4162-B100-C61EE50D373A}"/>
              </a:ext>
            </a:extLst>
          </p:cNvPr>
          <p:cNvSpPr txBox="1"/>
          <p:nvPr/>
        </p:nvSpPr>
        <p:spPr>
          <a:xfrm>
            <a:off x="230819" y="1677878"/>
            <a:ext cx="5028827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V protokole V40 sa rušia riadky:</a:t>
            </a:r>
          </a:p>
          <a:p>
            <a:endParaRPr lang="sk-SK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0103 – počet detí celkom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0105 – z r103 deti, pre ktoré je predprimárne 	  	vzdelávane povinné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0105a – z r103 deti, pre ktoré predprimárne  	vzdelávanie nie je povinné a sú členmi 	domácnosti, ktorým sa poskytuje 	pomoc v hmotnej núdzi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0105 b – z r103 deti so ŠVVP zaradené do 	bežnej MŠ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0117 – počet detí (MŠ pre deti so ŠVVP) 	celkom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0119 – z r117 deti, pre ktoré je predprimárne 	  	vzdelávane povinné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0119a – z r117 deti, pre ktoré predprimárne  	vzdelávanie nie je povinné a sú členmi 	domácnosti, ktorým sa poskytuje pomoc v 	hmotnej núdzi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/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F203CE2E-EA62-4792-BD52-2FD0D4F37A89}"/>
              </a:ext>
            </a:extLst>
          </p:cNvPr>
          <p:cNvSpPr txBox="1"/>
          <p:nvPr/>
        </p:nvSpPr>
        <p:spPr>
          <a:xfrm>
            <a:off x="5490465" y="1688234"/>
            <a:ext cx="502882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V protokole V40 sa pridávajú riadky:</a:t>
            </a:r>
          </a:p>
          <a:p>
            <a:endParaRPr lang="sk-SK" sz="1000" dirty="0"/>
          </a:p>
          <a:p>
            <a:r>
              <a:rPr lang="sk-SK" b="1" dirty="0"/>
              <a:t>Potenciálni stravníci</a:t>
            </a:r>
            <a:r>
              <a:rPr lang="sk-SK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0107 - MŠ na území obce zriadenej obcou, súkromnými alebo cirkevnými zriaďovateľmi, ak je na území obce zriadené ZŠS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0108a - ŠMŠ na území obce zriadenej súkromnými alebo </a:t>
            </a:r>
            <a:r>
              <a:rPr lang="sk-SK" sz="1600" dirty="0" err="1"/>
              <a:t>cirkvenými</a:t>
            </a:r>
            <a:r>
              <a:rPr lang="sk-SK" sz="1600" dirty="0"/>
              <a:t> zriaďovateľmi, ak je na území obce zriadené ZŠS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0108b - ŠMŠI na území obce zriadenej súkromnými alebo cirkevnými zriaďovateľmi, ak je na území obce zriadené ZŠS</a:t>
            </a:r>
          </a:p>
          <a:p>
            <a:endParaRPr lang="sk-SK" sz="1000" dirty="0"/>
          </a:p>
          <a:p>
            <a:r>
              <a:rPr lang="sk-SK" sz="1600" b="1" dirty="0">
                <a:solidFill>
                  <a:srgbClr val="C3112B"/>
                </a:solidFill>
              </a:rPr>
              <a:t>SYSTÉM ICH VYPOČÍTA AUTOMATICKY</a:t>
            </a:r>
          </a:p>
          <a:p>
            <a:endParaRPr lang="sk-SK" sz="1000" dirty="0"/>
          </a:p>
          <a:p>
            <a:endParaRPr lang="sk-SK" dirty="0"/>
          </a:p>
        </p:txBody>
      </p:sp>
      <p:graphicFrame>
        <p:nvGraphicFramePr>
          <p:cNvPr id="20" name="Objekt 19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name="Bitová mapa" r:id="rId4" imgW="2228571" imgH="800212" progId="Paint.Picture">
                  <p:embed/>
                </p:oleObj>
              </mc:Choice>
              <mc:Fallback>
                <p:oleObj name="Bitová mapa" r:id="rId4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1123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206898" y="1200267"/>
            <a:ext cx="5772369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SÚHRN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BlokTextu 19">
            <a:extLst>
              <a:ext uri="{FF2B5EF4-FFF2-40B4-BE49-F238E27FC236}">
                <a16:creationId xmlns:a16="http://schemas.microsoft.com/office/drawing/2014/main" id="{9A08B061-173F-4348-A2C0-7AAB6F8DAE59}"/>
              </a:ext>
            </a:extLst>
          </p:cNvPr>
          <p:cNvSpPr txBox="1"/>
          <p:nvPr/>
        </p:nvSpPr>
        <p:spPr>
          <a:xfrm>
            <a:off x="426102" y="1746748"/>
            <a:ext cx="10867291" cy="44319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Clr>
                <a:srgbClr val="004287"/>
              </a:buClr>
              <a:buFont typeface="Wingdings" pitchFamily="2" charset="2"/>
              <a:buChar char="ü"/>
            </a:pPr>
            <a:r>
              <a:rPr lang="sk-SK" dirty="0"/>
              <a:t>Zber začína </a:t>
            </a:r>
            <a:r>
              <a:rPr lang="sk-SK" b="1" dirty="0"/>
              <a:t>15.09.2024 o </a:t>
            </a:r>
            <a:r>
              <a:rPr lang="sk-SK" b="1" dirty="0" smtClean="0"/>
              <a:t>0:00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Zbierajú sa údaje do RIS pre financovanie –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/>
              <a:t>normatívne financovanie – štátny rozpočet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/>
              <a:t>aj podielové dane (tzv. V40) – tzv. V40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Školy zasielajú jednotkové údaje o všetkých žiakoch a zamestnancoch prostredníctvom elektronickej služby (</a:t>
            </a:r>
            <a:r>
              <a:rPr lang="sk-SK" dirty="0" err="1"/>
              <a:t>aSC</a:t>
            </a:r>
            <a:r>
              <a:rPr lang="sk-SK" dirty="0"/>
              <a:t> Agenda, </a:t>
            </a:r>
            <a:r>
              <a:rPr lang="sk-SK" dirty="0" err="1"/>
              <a:t>eŠkola</a:t>
            </a:r>
            <a:r>
              <a:rPr lang="sk-SK" dirty="0"/>
              <a:t>, </a:t>
            </a:r>
            <a:r>
              <a:rPr lang="sk-SK" dirty="0" err="1" smtClean="0"/>
              <a:t>Twigsee</a:t>
            </a:r>
            <a:r>
              <a:rPr lang="sk-SK" dirty="0" smtClean="0"/>
              <a:t>)</a:t>
            </a:r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/>
          </a:p>
          <a:p>
            <a:pPr marL="285750" indent="-285750">
              <a:buClr>
                <a:srgbClr val="004287"/>
              </a:buClr>
              <a:buFont typeface="Wingdings" pitchFamily="2" charset="2"/>
              <a:buChar char="ü"/>
            </a:pPr>
            <a:r>
              <a:rPr lang="sk-SK" b="1" dirty="0" smtClean="0"/>
              <a:t>Forma </a:t>
            </a:r>
            <a:r>
              <a:rPr lang="sk-SK" b="1" dirty="0"/>
              <a:t>organizácie </a:t>
            </a:r>
            <a:r>
              <a:rPr lang="sk-SK" dirty="0"/>
              <a:t>Zberu v roku 2024 ostáva rovnaká ako v predošlých rokoch. Dochádza k </a:t>
            </a:r>
            <a:r>
              <a:rPr lang="sk-SK" b="1" dirty="0"/>
              <a:t>spresneniu procesu</a:t>
            </a:r>
            <a:r>
              <a:rPr lang="sk-SK" dirty="0"/>
              <a:t> schvaľovania protokolov. </a:t>
            </a:r>
          </a:p>
          <a:p>
            <a:pPr>
              <a:buClr>
                <a:srgbClr val="004287"/>
              </a:buClr>
            </a:pPr>
            <a:endParaRPr lang="sk-SK" dirty="0"/>
          </a:p>
          <a:p>
            <a:pPr marL="285750" indent="-285750">
              <a:buClr>
                <a:srgbClr val="004287"/>
              </a:buClr>
              <a:buFont typeface="Wingdings" pitchFamily="2" charset="2"/>
              <a:buChar char="ü"/>
            </a:pPr>
            <a:r>
              <a:rPr lang="sk-SK" b="1" dirty="0"/>
              <a:t>Protokoly </a:t>
            </a:r>
            <a:r>
              <a:rPr lang="sk-SK" dirty="0"/>
              <a:t>zohľadňujú navrhovanú</a:t>
            </a:r>
            <a:r>
              <a:rPr lang="sk-SK" b="1" dirty="0"/>
              <a:t> zmenu financovania </a:t>
            </a:r>
            <a:r>
              <a:rPr lang="sk-SK" dirty="0"/>
              <a:t> materských škôl. </a:t>
            </a:r>
          </a:p>
          <a:p>
            <a:pPr marL="285750" indent="-285750">
              <a:buClr>
                <a:srgbClr val="004287"/>
              </a:buClr>
              <a:buFont typeface="Wingdings" pitchFamily="2" charset="2"/>
              <a:buChar char="ü"/>
            </a:pPr>
            <a:endParaRPr lang="sk-SK" dirty="0"/>
          </a:p>
          <a:p>
            <a:pPr marL="285750" indent="-285750">
              <a:buClr>
                <a:srgbClr val="004287"/>
              </a:buClr>
              <a:buFont typeface="Wingdings" pitchFamily="2" charset="2"/>
              <a:buChar char="ü"/>
            </a:pPr>
            <a:r>
              <a:rPr lang="sk-SK" dirty="0"/>
              <a:t>Dochádza k </a:t>
            </a:r>
            <a:r>
              <a:rPr lang="sk-SK" b="1" dirty="0"/>
              <a:t>spresneniu procesu</a:t>
            </a:r>
            <a:r>
              <a:rPr lang="sk-SK" dirty="0"/>
              <a:t> schvaľovania protokolov a možnosti </a:t>
            </a:r>
            <a:r>
              <a:rPr lang="sk-SK" b="1" dirty="0"/>
              <a:t>vytvárať opravné protokoly</a:t>
            </a:r>
            <a:r>
              <a:rPr lang="sk-SK" dirty="0"/>
              <a:t>. </a:t>
            </a:r>
          </a:p>
          <a:p>
            <a:pPr>
              <a:buClr>
                <a:srgbClr val="004287"/>
              </a:buClr>
            </a:pPr>
            <a:r>
              <a:rPr lang="sk-SK" dirty="0"/>
              <a:t> </a:t>
            </a:r>
          </a:p>
          <a:p>
            <a:pPr marL="285750" indent="-285750">
              <a:buClr>
                <a:srgbClr val="004287"/>
              </a:buClr>
              <a:buFont typeface="Wingdings" pitchFamily="2" charset="2"/>
              <a:buChar char="ü"/>
            </a:pPr>
            <a:r>
              <a:rPr lang="sk-SK" b="1" dirty="0"/>
              <a:t>Heslá </a:t>
            </a:r>
            <a:r>
              <a:rPr lang="sk-SK" dirty="0"/>
              <a:t> pre školy budú resetované 09.09, heslá pre zriaďovateľov a obce ostávajú rovnaké ako v minulom roku.</a:t>
            </a:r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Bitová mapa" r:id="rId4" imgW="2228571" imgH="800212" progId="Paint.Picture">
                  <p:embed/>
                </p:oleObj>
              </mc:Choice>
              <mc:Fallback>
                <p:oleObj name="Bitová mapa" r:id="rId4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444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206898" y="1200267"/>
            <a:ext cx="5772369" cy="861774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EDUZBER – ZMENY SMS, SSS, SPOU, SOSSP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F76658D7-D5AA-4162-B100-C61EE50D373A}"/>
              </a:ext>
            </a:extLst>
          </p:cNvPr>
          <p:cNvSpPr txBox="1"/>
          <p:nvPr/>
        </p:nvSpPr>
        <p:spPr>
          <a:xfrm>
            <a:off x="478269" y="2278519"/>
            <a:ext cx="1159423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/>
              <a:t>Deti a žiaci budú zaradení do kategórií zdravotného znevýhodnenia 1-6 rovnako ako pri ZŠ1 a ZŠ2.</a:t>
            </a:r>
          </a:p>
          <a:p>
            <a:endParaRPr lang="sk-SK" sz="2000" dirty="0"/>
          </a:p>
          <a:p>
            <a:r>
              <a:rPr lang="sk-SK" sz="2000" dirty="0"/>
              <a:t>Jednotlivé kategórie sú popísané v prílohe č. 8, NV630/2008 </a:t>
            </a:r>
            <a:r>
              <a:rPr lang="sk-SK" sz="2000" dirty="0" err="1"/>
              <a:t>Z.z</a:t>
            </a:r>
            <a:r>
              <a:rPr lang="sk-SK" sz="2000" dirty="0"/>
              <a:t>. </a:t>
            </a:r>
            <a:r>
              <a:rPr lang="sk-SK" sz="2000" dirty="0">
                <a:hlinkClick r:id="rId4"/>
              </a:rPr>
              <a:t>https://www.slov-lex.sk/pravne-predpisy/SK/ZZ/2008/630/20240101#prilohy</a:t>
            </a:r>
            <a:r>
              <a:rPr lang="sk-SK" sz="2000" dirty="0"/>
              <a:t> </a:t>
            </a:r>
          </a:p>
          <a:p>
            <a:endParaRPr lang="sk-SK" sz="2000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CBBD290-3E56-470D-843E-BCEB6B95A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21942" y="138956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20" name="Objekt 19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Bitová mapa" r:id="rId5" imgW="2228571" imgH="800212" progId="Paint.Picture">
                  <p:embed/>
                </p:oleObj>
              </mc:Choice>
              <mc:Fallback>
                <p:oleObj name="Bitová mapa" r:id="rId5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45444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21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206898" y="1200267"/>
            <a:ext cx="5772369" cy="861774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EDUZBER – ZMENY GYM, KON, SOS1 - SOS15, SGYM, SM, SUP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F76658D7-D5AA-4162-B100-C61EE50D373A}"/>
              </a:ext>
            </a:extLst>
          </p:cNvPr>
          <p:cNvSpPr txBox="1"/>
          <p:nvPr/>
        </p:nvSpPr>
        <p:spPr>
          <a:xfrm>
            <a:off x="759822" y="2480158"/>
            <a:ext cx="115942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/>
              <a:t>Pribudnú položky rovnaké ako pri ZŠ1 a ZŠ2 (zarátané do počtu žiakov v dennom štúdiu):</a:t>
            </a:r>
          </a:p>
          <a:p>
            <a:endParaRPr lang="sk-SK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000" dirty="0"/>
              <a:t>Počet žiakov zo sociálne znevýhodneného prostredia vrátane žiakov z rodín v hmotnej núdzi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000" dirty="0"/>
              <a:t>z toho: „počet žiakov z rodín v hmotnej núdzi“</a:t>
            </a:r>
          </a:p>
          <a:p>
            <a:endParaRPr lang="sk-SK" sz="2000" dirty="0"/>
          </a:p>
          <a:p>
            <a:endParaRPr lang="sk-SK" sz="2000" dirty="0"/>
          </a:p>
          <a:p>
            <a:endParaRPr lang="sk-SK" sz="2000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CBBD290-3E56-470D-843E-BCEB6B95A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21942" y="138956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CFFD57C-0397-4A4C-AB1E-076B3D936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28660" y="2758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20" name="Objekt 19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name="Bitová mapa" r:id="rId4" imgW="2228571" imgH="800212" progId="Paint.Picture">
                  <p:embed/>
                </p:oleObj>
              </mc:Choice>
              <mc:Fallback>
                <p:oleObj name="Bitová mapa" r:id="rId4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02668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22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206898" y="1200267"/>
            <a:ext cx="5772369" cy="861774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EDUZBER – ZMENY ZS1, ZS2, SZS, SMS, SSS, SPOU, SOSSP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F76658D7-D5AA-4162-B100-C61EE50D373A}"/>
              </a:ext>
            </a:extLst>
          </p:cNvPr>
          <p:cNvSpPr txBox="1"/>
          <p:nvPr/>
        </p:nvSpPr>
        <p:spPr>
          <a:xfrm>
            <a:off x="715435" y="2465473"/>
            <a:ext cx="1094982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Do číselníka "Dôvod prerušenia štúdia" doplnený záznam "Zo zdravotných dôvodov" (kód 4).</a:t>
            </a:r>
          </a:p>
          <a:p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Do číselníka "Zdravotné znevýhodnenie" doplnený záznam "chorý a zdravotne oslabený ťažkého stupňa" (kód CH4).</a:t>
            </a:r>
          </a:p>
          <a:p>
            <a:endParaRPr lang="sk-SK" dirty="0"/>
          </a:p>
          <a:p>
            <a:pPr algn="just">
              <a:spcAft>
                <a:spcPts val="0"/>
              </a:spcAft>
            </a:pPr>
            <a:r>
              <a:rPr lang="sk-SK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Patria sem deti a žiaci s: ťažkou astmou, imunitnými ochoreniami ohrozujúcimi život, ďalej napr. s epilepsiou, cukrovkou, rakovinou, leukémiou, degeneratívnymi ochoreniami, hormonálnymi a metabolickými poruchami a i.</a:t>
            </a:r>
            <a:endParaRPr lang="sk-SK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sk-SK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Takisto žiaci s psychiatrickými diagnózami ťažšieho stupňa. </a:t>
            </a:r>
            <a:endParaRPr lang="sk-SK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r>
              <a:rPr lang="sk-SK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Ťažká forma poruchy pozornosti a aktivity.</a:t>
            </a:r>
            <a:endParaRPr lang="sk-SK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Do číselníka "Typ ukončenia štúdia doplnený záznam "SOŠ: pokračovanie v inom odbore štúdia po získaní NSV" (kód 18). 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CBBD290-3E56-470D-843E-BCEB6B95A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21942" y="138956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CFFD57C-0397-4A4C-AB1E-076B3D936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28660" y="2758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20" name="Objekt 19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Bitová mapa" r:id="rId4" imgW="2228571" imgH="800212" progId="Paint.Picture">
                  <p:embed/>
                </p:oleObj>
              </mc:Choice>
              <mc:Fallback>
                <p:oleObj name="Bitová mapa" r:id="rId4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80478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598074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23</a:t>
            </a:fld>
            <a:endParaRPr lang="cs-CZ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ÚDAJOV ZO </a:t>
            </a:r>
            <a:r>
              <a:rPr lang="sk-SK" sz="2000" cap="all" dirty="0" err="1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ŠKôl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C668C7F7-E471-4988-8429-C625C2580069}"/>
              </a:ext>
            </a:extLst>
          </p:cNvPr>
          <p:cNvSpPr txBox="1"/>
          <p:nvPr/>
        </p:nvSpPr>
        <p:spPr>
          <a:xfrm>
            <a:off x="3009887" y="1200266"/>
            <a:ext cx="6208035" cy="430887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 err="1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Workflow</a:t>
            </a:r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 schvaľovania výkazov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2" name="Diagram 21">
            <a:extLst>
              <a:ext uri="{FF2B5EF4-FFF2-40B4-BE49-F238E27FC236}">
                <a16:creationId xmlns:a16="http://schemas.microsoft.com/office/drawing/2014/main" id="{2D59B062-5E2F-41C8-AA04-16A169E125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6963334"/>
              </p:ext>
            </p:extLst>
          </p:nvPr>
        </p:nvGraphicFramePr>
        <p:xfrm>
          <a:off x="2327051" y="2255975"/>
          <a:ext cx="5709601" cy="971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20" name="Diagram 19">
            <a:extLst>
              <a:ext uri="{FF2B5EF4-FFF2-40B4-BE49-F238E27FC236}">
                <a16:creationId xmlns:a16="http://schemas.microsoft.com/office/drawing/2014/main" id="{5FF53723-E4B4-4E70-9811-37573764FB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2796437"/>
              </p:ext>
            </p:extLst>
          </p:nvPr>
        </p:nvGraphicFramePr>
        <p:xfrm>
          <a:off x="2369172" y="5114382"/>
          <a:ext cx="5783153" cy="793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" name="BlokTextu 1">
            <a:extLst>
              <a:ext uri="{FF2B5EF4-FFF2-40B4-BE49-F238E27FC236}">
                <a16:creationId xmlns:a16="http://schemas.microsoft.com/office/drawing/2014/main" id="{5197D205-7A89-4268-B7C1-95668460E3F3}"/>
              </a:ext>
            </a:extLst>
          </p:cNvPr>
          <p:cNvSpPr txBox="1"/>
          <p:nvPr/>
        </p:nvSpPr>
        <p:spPr>
          <a:xfrm>
            <a:off x="595618" y="1770077"/>
            <a:ext cx="3867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PROTOKOLY EDUZBER</a:t>
            </a:r>
          </a:p>
        </p:txBody>
      </p:sp>
      <p:sp>
        <p:nvSpPr>
          <p:cNvPr id="24" name="BlokTextu 23">
            <a:extLst>
              <a:ext uri="{FF2B5EF4-FFF2-40B4-BE49-F238E27FC236}">
                <a16:creationId xmlns:a16="http://schemas.microsoft.com/office/drawing/2014/main" id="{67E02E2B-E4B8-4065-A891-7F6C429A511B}"/>
              </a:ext>
            </a:extLst>
          </p:cNvPr>
          <p:cNvSpPr txBox="1"/>
          <p:nvPr/>
        </p:nvSpPr>
        <p:spPr>
          <a:xfrm>
            <a:off x="595617" y="3270486"/>
            <a:ext cx="3867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PROTOKOLY V40</a:t>
            </a:r>
          </a:p>
        </p:txBody>
      </p:sp>
      <p:graphicFrame>
        <p:nvGraphicFramePr>
          <p:cNvPr id="25" name="Diagram 24">
            <a:extLst>
              <a:ext uri="{FF2B5EF4-FFF2-40B4-BE49-F238E27FC236}">
                <a16:creationId xmlns:a16="http://schemas.microsoft.com/office/drawing/2014/main" id="{05B8F104-9043-45EB-B119-9BDFCE36AD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8983602"/>
              </p:ext>
            </p:extLst>
          </p:nvPr>
        </p:nvGraphicFramePr>
        <p:xfrm>
          <a:off x="2412339" y="3474209"/>
          <a:ext cx="7687733" cy="1484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26" name="BlokTextu 25">
            <a:extLst>
              <a:ext uri="{FF2B5EF4-FFF2-40B4-BE49-F238E27FC236}">
                <a16:creationId xmlns:a16="http://schemas.microsoft.com/office/drawing/2014/main" id="{2003792F-56C6-41D4-A474-8B00EECC209B}"/>
              </a:ext>
            </a:extLst>
          </p:cNvPr>
          <p:cNvSpPr txBox="1"/>
          <p:nvPr/>
        </p:nvSpPr>
        <p:spPr>
          <a:xfrm>
            <a:off x="595617" y="4683887"/>
            <a:ext cx="3867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ŠTATISTICKÉ VÝKAZY</a:t>
            </a:r>
          </a:p>
        </p:txBody>
      </p:sp>
      <p:graphicFrame>
        <p:nvGraphicFramePr>
          <p:cNvPr id="23" name="Objekt 22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8" name="Bitová mapa" r:id="rId19" imgW="2228571" imgH="800212" progId="Paint.Picture">
                  <p:embed/>
                </p:oleObj>
              </mc:Choice>
              <mc:Fallback>
                <p:oleObj name="Bitová mapa" r:id="rId19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18918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598074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24</a:t>
            </a:fld>
            <a:endParaRPr lang="cs-CZ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ÚDAJOV ZO </a:t>
            </a:r>
            <a:r>
              <a:rPr lang="sk-SK" sz="2000" cap="all" dirty="0" err="1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ŠKôl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C668C7F7-E471-4988-8429-C625C2580069}"/>
              </a:ext>
            </a:extLst>
          </p:cNvPr>
          <p:cNvSpPr txBox="1"/>
          <p:nvPr/>
        </p:nvSpPr>
        <p:spPr>
          <a:xfrm>
            <a:off x="3009887" y="1200266"/>
            <a:ext cx="6208035" cy="430887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 err="1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Workflow</a:t>
            </a:r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2800" b="1" cap="all" dirty="0" smtClean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schvaľovania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2" name="Diagram 21">
            <a:extLst>
              <a:ext uri="{FF2B5EF4-FFF2-40B4-BE49-F238E27FC236}">
                <a16:creationId xmlns:a16="http://schemas.microsoft.com/office/drawing/2014/main" id="{2D59B062-5E2F-41C8-AA04-16A169E12548}"/>
              </a:ext>
            </a:extLst>
          </p:cNvPr>
          <p:cNvGraphicFramePr/>
          <p:nvPr/>
        </p:nvGraphicFramePr>
        <p:xfrm>
          <a:off x="2270037" y="1738325"/>
          <a:ext cx="7687733" cy="1484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3" name="BlokTextu 22">
            <a:extLst>
              <a:ext uri="{FF2B5EF4-FFF2-40B4-BE49-F238E27FC236}">
                <a16:creationId xmlns:a16="http://schemas.microsoft.com/office/drawing/2014/main" id="{856EF02A-9156-4F5B-BF94-D37F8EC4B8BC}"/>
              </a:ext>
            </a:extLst>
          </p:cNvPr>
          <p:cNvSpPr txBox="1"/>
          <p:nvPr/>
        </p:nvSpPr>
        <p:spPr>
          <a:xfrm>
            <a:off x="248072" y="3222590"/>
            <a:ext cx="11695855" cy="19389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/>
              <a:t>ŠaŠZ</a:t>
            </a:r>
            <a:r>
              <a:rPr lang="sk-SK" dirty="0"/>
              <a:t>, ZRIAĎOVATEĽ, OBEC, RÚŠS má k dispozícii vždy </a:t>
            </a:r>
            <a:r>
              <a:rPr lang="sk-SK" b="1" dirty="0"/>
              <a:t>iba jeden výkaz </a:t>
            </a:r>
            <a:r>
              <a:rPr lang="sk-SK" dirty="0"/>
              <a:t>v stave nový (prázdny), otvorený, odoslaný alebo schválený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/>
              <a:t>ŠaŠZ</a:t>
            </a:r>
            <a:r>
              <a:rPr lang="sk-SK" dirty="0"/>
              <a:t>, ZRIAĎOVATEĽ, OBEC môže výkaz </a:t>
            </a:r>
            <a:r>
              <a:rPr lang="sk-SK" b="1" dirty="0"/>
              <a:t>zo stavu odoslaný vrátiť do stavu otvorený </a:t>
            </a:r>
            <a:r>
              <a:rPr lang="sk-SK" dirty="0"/>
              <a:t>do momentu, kým nebude schválený zriaďovateľom / obcou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/>
              <a:t>ŠaŠZ</a:t>
            </a:r>
            <a:r>
              <a:rPr lang="sk-SK" dirty="0"/>
              <a:t>, ZRIAĎOVATEĽ, OBEC </a:t>
            </a:r>
            <a:r>
              <a:rPr lang="sk-SK" b="1" dirty="0"/>
              <a:t>nemôže editovať výkaz </a:t>
            </a:r>
            <a:r>
              <a:rPr lang="sk-SK" dirty="0"/>
              <a:t>v stave </a:t>
            </a:r>
            <a:r>
              <a:rPr lang="sk-SK" b="1" dirty="0"/>
              <a:t>schválený </a:t>
            </a:r>
            <a:r>
              <a:rPr lang="sk-SK" dirty="0"/>
              <a:t>alebo</a:t>
            </a:r>
            <a:r>
              <a:rPr lang="sk-SK" b="1" dirty="0"/>
              <a:t> zamietnutý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/>
              <a:t>ŠaŠZ</a:t>
            </a:r>
            <a:r>
              <a:rPr lang="sk-SK" dirty="0"/>
              <a:t>, ZRIAĎOVATEĽ, OBEC môže </a:t>
            </a:r>
            <a:r>
              <a:rPr lang="sk-SK" b="1" dirty="0"/>
              <a:t>vytvoriť opravný výkaz </a:t>
            </a:r>
            <a:r>
              <a:rPr lang="sk-SK" dirty="0"/>
              <a:t>iba z výkazu v stave </a:t>
            </a:r>
            <a:r>
              <a:rPr lang="sk-SK" b="1" dirty="0"/>
              <a:t>zamietnutý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Poradie schvaľovania nemenné - vždy sa vyžaduje schválenie ZRIAĎOVATEĽOM pred potvrdením výkazu OBCOU alebo RÚŠS</a:t>
            </a:r>
          </a:p>
        </p:txBody>
      </p:sp>
      <p:graphicFrame>
        <p:nvGraphicFramePr>
          <p:cNvPr id="20" name="Objekt 19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2" name="Bitová mapa" r:id="rId9" imgW="2228571" imgH="800212" progId="Paint.Picture">
                  <p:embed/>
                </p:oleObj>
              </mc:Choice>
              <mc:Fallback>
                <p:oleObj name="Bitová mapa" r:id="rId9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59201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Rovná spojovacia šípka 40">
            <a:extLst>
              <a:ext uri="{FF2B5EF4-FFF2-40B4-BE49-F238E27FC236}">
                <a16:creationId xmlns:a16="http://schemas.microsoft.com/office/drawing/2014/main" id="{4D9F6A94-0ECC-42DD-9341-8163FDA78244}"/>
              </a:ext>
            </a:extLst>
          </p:cNvPr>
          <p:cNvCxnSpPr>
            <a:cxnSpLocks/>
          </p:cNvCxnSpPr>
          <p:nvPr/>
        </p:nvCxnSpPr>
        <p:spPr>
          <a:xfrm>
            <a:off x="5373946" y="2335441"/>
            <a:ext cx="0" cy="2038113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598074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25</a:t>
            </a:fld>
            <a:endParaRPr lang="cs-CZ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ÚDAJOV ZO </a:t>
            </a:r>
            <a:r>
              <a:rPr lang="sk-SK" sz="2000" cap="all" dirty="0" err="1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ŠKôl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206898" y="1200267"/>
            <a:ext cx="5772369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PODPORA </a:t>
            </a:r>
            <a:r>
              <a:rPr lang="sk-SK" sz="2800" b="1" cap="all" err="1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ŠKOlÁM</a:t>
            </a:r>
            <a:endParaRPr lang="sk-SK" sz="2800" b="1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B5E4EF3F-30E8-48AD-893D-4DD4461A9EF4}"/>
              </a:ext>
            </a:extLst>
          </p:cNvPr>
          <p:cNvSpPr txBox="1"/>
          <p:nvPr/>
        </p:nvSpPr>
        <p:spPr>
          <a:xfrm>
            <a:off x="3570467" y="1935332"/>
            <a:ext cx="4966861" cy="400110"/>
          </a:xfrm>
          <a:prstGeom prst="rect">
            <a:avLst/>
          </a:prstGeom>
          <a:solidFill>
            <a:srgbClr val="004287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2000" dirty="0" err="1">
                <a:solidFill>
                  <a:schemeClr val="bg1"/>
                </a:solidFill>
              </a:rPr>
              <a:t>MŠVVaM</a:t>
            </a:r>
            <a:r>
              <a:rPr lang="sk-SK" sz="2000" dirty="0">
                <a:solidFill>
                  <a:schemeClr val="bg1"/>
                </a:solidFill>
              </a:rPr>
              <a:t> SR – SIT, </a:t>
            </a:r>
            <a:r>
              <a:rPr lang="sk-SK" sz="2000" dirty="0" err="1">
                <a:solidFill>
                  <a:schemeClr val="bg1"/>
                </a:solidFill>
              </a:rPr>
              <a:t>call</a:t>
            </a:r>
            <a:r>
              <a:rPr lang="sk-SK" sz="2000" dirty="0">
                <a:solidFill>
                  <a:schemeClr val="bg1"/>
                </a:solidFill>
              </a:rPr>
              <a:t>-centrum, vecné sekcie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BD6D789D-8355-4632-8F71-AE1280086DB1}"/>
              </a:ext>
            </a:extLst>
          </p:cNvPr>
          <p:cNvSpPr txBox="1"/>
          <p:nvPr/>
        </p:nvSpPr>
        <p:spPr>
          <a:xfrm>
            <a:off x="5939163" y="2632955"/>
            <a:ext cx="2509501" cy="938719"/>
          </a:xfrm>
          <a:prstGeom prst="rect">
            <a:avLst/>
          </a:prstGeom>
          <a:solidFill>
            <a:srgbClr val="61B0FF"/>
          </a:solidFill>
        </p:spPr>
        <p:txBody>
          <a:bodyPr wrap="square" rtlCol="0">
            <a:spAutoFit/>
          </a:bodyPr>
          <a:lstStyle/>
          <a:p>
            <a:r>
              <a:rPr lang="sk-SK" sz="1600">
                <a:solidFill>
                  <a:schemeClr val="bg1"/>
                </a:solidFill>
              </a:rPr>
              <a:t>Helpdesk </a:t>
            </a:r>
          </a:p>
          <a:p>
            <a:r>
              <a:rPr lang="sk-SK" sz="1600">
                <a:solidFill>
                  <a:schemeClr val="bg1"/>
                </a:solidFill>
              </a:rPr>
              <a:t>e-mailová podpora</a:t>
            </a:r>
          </a:p>
          <a:p>
            <a:endParaRPr lang="sk-SK" sz="700">
              <a:solidFill>
                <a:schemeClr val="bg1"/>
              </a:solidFill>
            </a:endParaRPr>
          </a:p>
          <a:p>
            <a:r>
              <a:rPr lang="sk-SK" sz="1600">
                <a:solidFill>
                  <a:schemeClr val="bg1"/>
                </a:solidFill>
              </a:rPr>
              <a:t>I. Úroveň – zber požiadaviek</a:t>
            </a:r>
          </a:p>
        </p:txBody>
      </p:sp>
      <p:cxnSp>
        <p:nvCxnSpPr>
          <p:cNvPr id="5" name="Rovná spojovacia šípka 4">
            <a:extLst>
              <a:ext uri="{FF2B5EF4-FFF2-40B4-BE49-F238E27FC236}">
                <a16:creationId xmlns:a16="http://schemas.microsoft.com/office/drawing/2014/main" id="{437B5AA3-D3E1-4ADD-B7CE-1FBA152C2EE5}"/>
              </a:ext>
            </a:extLst>
          </p:cNvPr>
          <p:cNvCxnSpPr>
            <a:cxnSpLocks/>
          </p:cNvCxnSpPr>
          <p:nvPr/>
        </p:nvCxnSpPr>
        <p:spPr>
          <a:xfrm>
            <a:off x="7066995" y="2335442"/>
            <a:ext cx="0" cy="283933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BlokTextu 27">
            <a:extLst>
              <a:ext uri="{FF2B5EF4-FFF2-40B4-BE49-F238E27FC236}">
                <a16:creationId xmlns:a16="http://schemas.microsoft.com/office/drawing/2014/main" id="{2AFD3495-499C-407C-8F9D-A1C095DF014C}"/>
              </a:ext>
            </a:extLst>
          </p:cNvPr>
          <p:cNvSpPr txBox="1"/>
          <p:nvPr/>
        </p:nvSpPr>
        <p:spPr>
          <a:xfrm>
            <a:off x="5939163" y="3847959"/>
            <a:ext cx="2509491" cy="938719"/>
          </a:xfrm>
          <a:prstGeom prst="rect">
            <a:avLst/>
          </a:prstGeom>
          <a:solidFill>
            <a:srgbClr val="61B0FF"/>
          </a:solidFill>
        </p:spPr>
        <p:txBody>
          <a:bodyPr wrap="square" rtlCol="0">
            <a:spAutoFit/>
          </a:bodyPr>
          <a:lstStyle/>
          <a:p>
            <a:r>
              <a:rPr lang="sk-SK" sz="1600">
                <a:solidFill>
                  <a:schemeClr val="bg1"/>
                </a:solidFill>
              </a:rPr>
              <a:t>Vecné sekcie</a:t>
            </a:r>
          </a:p>
          <a:p>
            <a:endParaRPr lang="sk-SK" sz="700">
              <a:solidFill>
                <a:schemeClr val="bg1"/>
              </a:solidFill>
            </a:endParaRPr>
          </a:p>
          <a:p>
            <a:r>
              <a:rPr lang="sk-SK" sz="1600">
                <a:solidFill>
                  <a:schemeClr val="bg1"/>
                </a:solidFill>
              </a:rPr>
              <a:t>II. Úroveň – riešenie vážnejších problémov</a:t>
            </a:r>
          </a:p>
        </p:txBody>
      </p:sp>
      <p:sp>
        <p:nvSpPr>
          <p:cNvPr id="34" name="BlokTextu 33">
            <a:extLst>
              <a:ext uri="{FF2B5EF4-FFF2-40B4-BE49-F238E27FC236}">
                <a16:creationId xmlns:a16="http://schemas.microsoft.com/office/drawing/2014/main" id="{4CD33BC7-A585-47FF-A1D5-3F2EF82D2470}"/>
              </a:ext>
            </a:extLst>
          </p:cNvPr>
          <p:cNvSpPr txBox="1"/>
          <p:nvPr/>
        </p:nvSpPr>
        <p:spPr>
          <a:xfrm>
            <a:off x="5884419" y="5046118"/>
            <a:ext cx="2530210" cy="938719"/>
          </a:xfrm>
          <a:prstGeom prst="rect">
            <a:avLst/>
          </a:prstGeom>
          <a:solidFill>
            <a:srgbClr val="61B0FF"/>
          </a:solidFill>
        </p:spPr>
        <p:txBody>
          <a:bodyPr wrap="square" rtlCol="0">
            <a:spAutoFit/>
          </a:bodyPr>
          <a:lstStyle/>
          <a:p>
            <a:r>
              <a:rPr lang="sk-SK" sz="1600">
                <a:solidFill>
                  <a:schemeClr val="bg1"/>
                </a:solidFill>
              </a:rPr>
              <a:t>Dátová kancelária</a:t>
            </a:r>
          </a:p>
          <a:p>
            <a:endParaRPr lang="sk-SK" sz="700">
              <a:solidFill>
                <a:schemeClr val="bg1"/>
              </a:solidFill>
            </a:endParaRPr>
          </a:p>
          <a:p>
            <a:r>
              <a:rPr lang="sk-SK" sz="1600">
                <a:solidFill>
                  <a:schemeClr val="bg1"/>
                </a:solidFill>
              </a:rPr>
              <a:t>III. Úroveň – eskalačná úroveň</a:t>
            </a:r>
          </a:p>
        </p:txBody>
      </p:sp>
      <p:sp>
        <p:nvSpPr>
          <p:cNvPr id="35" name="BlokTextu 34">
            <a:extLst>
              <a:ext uri="{FF2B5EF4-FFF2-40B4-BE49-F238E27FC236}">
                <a16:creationId xmlns:a16="http://schemas.microsoft.com/office/drawing/2014/main" id="{9288F018-BEE6-4234-AFC4-B1041CEDFBF2}"/>
              </a:ext>
            </a:extLst>
          </p:cNvPr>
          <p:cNvSpPr txBox="1"/>
          <p:nvPr/>
        </p:nvSpPr>
        <p:spPr>
          <a:xfrm>
            <a:off x="3570467" y="2754954"/>
            <a:ext cx="1938788" cy="1323439"/>
          </a:xfrm>
          <a:prstGeom prst="rect">
            <a:avLst/>
          </a:prstGeom>
          <a:solidFill>
            <a:srgbClr val="61B0FF"/>
          </a:solidFill>
        </p:spPr>
        <p:txBody>
          <a:bodyPr wrap="square" rtlCol="0">
            <a:spAutoFit/>
          </a:bodyPr>
          <a:lstStyle/>
          <a:p>
            <a:r>
              <a:rPr lang="sk-SK" sz="1600" dirty="0">
                <a:solidFill>
                  <a:schemeClr val="bg1"/>
                </a:solidFill>
              </a:rPr>
              <a:t>Facebook</a:t>
            </a:r>
          </a:p>
          <a:p>
            <a:endParaRPr lang="sk-SK" sz="1600" dirty="0">
              <a:solidFill>
                <a:schemeClr val="bg1"/>
              </a:solidFill>
            </a:endParaRPr>
          </a:p>
          <a:p>
            <a:r>
              <a:rPr lang="sk-SK" sz="1600" dirty="0">
                <a:solidFill>
                  <a:schemeClr val="bg1"/>
                </a:solidFill>
              </a:rPr>
              <a:t>Rýchle odpovede, hromadné riešenie problémov</a:t>
            </a:r>
          </a:p>
        </p:txBody>
      </p:sp>
      <p:cxnSp>
        <p:nvCxnSpPr>
          <p:cNvPr id="37" name="Rovná spojovacia šípka 36">
            <a:extLst>
              <a:ext uri="{FF2B5EF4-FFF2-40B4-BE49-F238E27FC236}">
                <a16:creationId xmlns:a16="http://schemas.microsoft.com/office/drawing/2014/main" id="{D567B908-A73F-484B-BA0F-B4C27F9DB37F}"/>
              </a:ext>
            </a:extLst>
          </p:cNvPr>
          <p:cNvCxnSpPr>
            <a:cxnSpLocks/>
          </p:cNvCxnSpPr>
          <p:nvPr/>
        </p:nvCxnSpPr>
        <p:spPr>
          <a:xfrm>
            <a:off x="5259646" y="2335441"/>
            <a:ext cx="0" cy="419513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BlokTextu 39">
            <a:extLst>
              <a:ext uri="{FF2B5EF4-FFF2-40B4-BE49-F238E27FC236}">
                <a16:creationId xmlns:a16="http://schemas.microsoft.com/office/drawing/2014/main" id="{5D356727-33CE-4E0C-9CDF-781DF08E5467}"/>
              </a:ext>
            </a:extLst>
          </p:cNvPr>
          <p:cNvSpPr txBox="1"/>
          <p:nvPr/>
        </p:nvSpPr>
        <p:spPr>
          <a:xfrm>
            <a:off x="3528336" y="4373554"/>
            <a:ext cx="1938788" cy="1569660"/>
          </a:xfrm>
          <a:prstGeom prst="rect">
            <a:avLst/>
          </a:prstGeom>
          <a:solidFill>
            <a:srgbClr val="61B0FF"/>
          </a:solidFill>
        </p:spPr>
        <p:txBody>
          <a:bodyPr wrap="square" rtlCol="0">
            <a:spAutoFit/>
          </a:bodyPr>
          <a:lstStyle/>
          <a:p>
            <a:r>
              <a:rPr lang="sk-SK" sz="1600">
                <a:solidFill>
                  <a:schemeClr val="bg1"/>
                </a:solidFill>
              </a:rPr>
              <a:t>Podporné materiály</a:t>
            </a:r>
          </a:p>
          <a:p>
            <a:endParaRPr lang="sk-SK" sz="1600">
              <a:solidFill>
                <a:schemeClr val="bg1"/>
              </a:solidFill>
            </a:endParaRPr>
          </a:p>
          <a:p>
            <a:r>
              <a:rPr lang="sk-SK" sz="1600">
                <a:solidFill>
                  <a:schemeClr val="bg1"/>
                </a:solidFill>
              </a:rPr>
              <a:t>Návody</a:t>
            </a:r>
          </a:p>
          <a:p>
            <a:r>
              <a:rPr lang="sk-SK" sz="1600">
                <a:solidFill>
                  <a:schemeClr val="bg1"/>
                </a:solidFill>
              </a:rPr>
              <a:t>Metodiky</a:t>
            </a:r>
          </a:p>
          <a:p>
            <a:r>
              <a:rPr lang="sk-SK" sz="1600">
                <a:solidFill>
                  <a:schemeClr val="bg1"/>
                </a:solidFill>
              </a:rPr>
              <a:t>Videá</a:t>
            </a:r>
          </a:p>
          <a:p>
            <a:r>
              <a:rPr lang="sk-SK" sz="1600" err="1">
                <a:solidFill>
                  <a:schemeClr val="bg1"/>
                </a:solidFill>
              </a:rPr>
              <a:t>Newslettre</a:t>
            </a:r>
            <a:endParaRPr lang="sk-SK" sz="1600">
              <a:solidFill>
                <a:schemeClr val="bg1"/>
              </a:solidFill>
            </a:endParaRPr>
          </a:p>
        </p:txBody>
      </p:sp>
      <p:sp>
        <p:nvSpPr>
          <p:cNvPr id="42" name="BlokTextu 41">
            <a:extLst>
              <a:ext uri="{FF2B5EF4-FFF2-40B4-BE49-F238E27FC236}">
                <a16:creationId xmlns:a16="http://schemas.microsoft.com/office/drawing/2014/main" id="{486907CE-566B-46AD-A997-6770060863D8}"/>
              </a:ext>
            </a:extLst>
          </p:cNvPr>
          <p:cNvSpPr txBox="1"/>
          <p:nvPr/>
        </p:nvSpPr>
        <p:spPr>
          <a:xfrm>
            <a:off x="9492827" y="1935331"/>
            <a:ext cx="2112885" cy="400110"/>
          </a:xfrm>
          <a:prstGeom prst="rect">
            <a:avLst/>
          </a:prstGeom>
          <a:solidFill>
            <a:srgbClr val="C3112B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2000">
                <a:solidFill>
                  <a:schemeClr val="bg1"/>
                </a:solidFill>
              </a:rPr>
              <a:t>RUŠS</a:t>
            </a:r>
            <a:endParaRPr lang="sk-SK">
              <a:solidFill>
                <a:schemeClr val="bg1"/>
              </a:solidFill>
            </a:endParaRPr>
          </a:p>
        </p:txBody>
      </p:sp>
      <p:cxnSp>
        <p:nvCxnSpPr>
          <p:cNvPr id="12" name="Rovná spojovacia šípka 11">
            <a:extLst>
              <a:ext uri="{FF2B5EF4-FFF2-40B4-BE49-F238E27FC236}">
                <a16:creationId xmlns:a16="http://schemas.microsoft.com/office/drawing/2014/main" id="{2D165475-EF43-4A9E-9609-B3F057145012}"/>
              </a:ext>
            </a:extLst>
          </p:cNvPr>
          <p:cNvCxnSpPr>
            <a:cxnSpLocks/>
            <a:stCxn id="2" idx="3"/>
            <a:endCxn id="42" idx="1"/>
          </p:cNvCxnSpPr>
          <p:nvPr/>
        </p:nvCxnSpPr>
        <p:spPr>
          <a:xfrm flipV="1">
            <a:off x="8537328" y="2135386"/>
            <a:ext cx="955499" cy="1"/>
          </a:xfrm>
          <a:prstGeom prst="straightConnector1">
            <a:avLst/>
          </a:prstGeom>
          <a:ln w="31750">
            <a:solidFill>
              <a:srgbClr val="C3112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ovná spojovacia šípka 42">
            <a:extLst>
              <a:ext uri="{FF2B5EF4-FFF2-40B4-BE49-F238E27FC236}">
                <a16:creationId xmlns:a16="http://schemas.microsoft.com/office/drawing/2014/main" id="{2C59531E-21F0-4988-A29D-E458F87684D2}"/>
              </a:ext>
            </a:extLst>
          </p:cNvPr>
          <p:cNvCxnSpPr/>
          <p:nvPr/>
        </p:nvCxnSpPr>
        <p:spPr>
          <a:xfrm>
            <a:off x="10549269" y="2324091"/>
            <a:ext cx="0" cy="411814"/>
          </a:xfrm>
          <a:prstGeom prst="straightConnector1">
            <a:avLst/>
          </a:prstGeom>
          <a:ln w="31750">
            <a:solidFill>
              <a:srgbClr val="C3112B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BlokTextu 43">
            <a:extLst>
              <a:ext uri="{FF2B5EF4-FFF2-40B4-BE49-F238E27FC236}">
                <a16:creationId xmlns:a16="http://schemas.microsoft.com/office/drawing/2014/main" id="{14A700B6-4294-4367-A587-49E0D046A6C4}"/>
              </a:ext>
            </a:extLst>
          </p:cNvPr>
          <p:cNvSpPr txBox="1"/>
          <p:nvPr/>
        </p:nvSpPr>
        <p:spPr>
          <a:xfrm>
            <a:off x="9301495" y="2743889"/>
            <a:ext cx="2509501" cy="2062103"/>
          </a:xfrm>
          <a:prstGeom prst="rect">
            <a:avLst/>
          </a:prstGeom>
          <a:solidFill>
            <a:srgbClr val="EC2441"/>
          </a:solidFill>
        </p:spPr>
        <p:txBody>
          <a:bodyPr wrap="square" rtlCol="0">
            <a:spAutoFit/>
          </a:bodyPr>
          <a:lstStyle/>
          <a:p>
            <a:r>
              <a:rPr lang="sk-SK" sz="1600" dirty="0">
                <a:solidFill>
                  <a:schemeClr val="bg1"/>
                </a:solidFill>
              </a:rPr>
              <a:t>Schvaľovanie výkazov</a:t>
            </a:r>
          </a:p>
          <a:p>
            <a:endParaRPr lang="sk-SK" sz="1600" dirty="0">
              <a:solidFill>
                <a:schemeClr val="bg1"/>
              </a:solidFill>
            </a:endParaRPr>
          </a:p>
          <a:p>
            <a:r>
              <a:rPr lang="sk-SK" sz="1600" dirty="0">
                <a:solidFill>
                  <a:schemeClr val="bg1"/>
                </a:solidFill>
              </a:rPr>
              <a:t>Spätná väzba na údaje</a:t>
            </a:r>
          </a:p>
          <a:p>
            <a:endParaRPr lang="sk-SK" sz="1600" dirty="0">
              <a:solidFill>
                <a:schemeClr val="bg1"/>
              </a:solidFill>
            </a:endParaRPr>
          </a:p>
          <a:p>
            <a:r>
              <a:rPr lang="sk-SK" sz="1600" dirty="0">
                <a:solidFill>
                  <a:schemeClr val="bg1"/>
                </a:solidFill>
              </a:rPr>
              <a:t>Lokálna znalosť a miestna pomoc školám</a:t>
            </a:r>
          </a:p>
          <a:p>
            <a:endParaRPr lang="sk-SK" sz="1600" dirty="0">
              <a:solidFill>
                <a:schemeClr val="bg1"/>
              </a:solidFill>
            </a:endParaRPr>
          </a:p>
          <a:p>
            <a:r>
              <a:rPr lang="sk-SK" sz="1600" dirty="0">
                <a:solidFill>
                  <a:schemeClr val="bg1"/>
                </a:solidFill>
              </a:rPr>
              <a:t>Častokrát prvý bod pomoci</a:t>
            </a:r>
          </a:p>
        </p:txBody>
      </p:sp>
      <p:cxnSp>
        <p:nvCxnSpPr>
          <p:cNvPr id="45" name="Rovná spojovacia šípka 44">
            <a:extLst>
              <a:ext uri="{FF2B5EF4-FFF2-40B4-BE49-F238E27FC236}">
                <a16:creationId xmlns:a16="http://schemas.microsoft.com/office/drawing/2014/main" id="{742C387B-13C7-45BD-BD99-68B2D1AFAEA9}"/>
              </a:ext>
            </a:extLst>
          </p:cNvPr>
          <p:cNvCxnSpPr>
            <a:cxnSpLocks/>
            <a:stCxn id="2" idx="1"/>
          </p:cNvCxnSpPr>
          <p:nvPr/>
        </p:nvCxnSpPr>
        <p:spPr>
          <a:xfrm flipH="1">
            <a:off x="2456891" y="2135387"/>
            <a:ext cx="1113576" cy="0"/>
          </a:xfrm>
          <a:prstGeom prst="straightConnector1">
            <a:avLst/>
          </a:prstGeom>
          <a:ln w="31750">
            <a:solidFill>
              <a:srgbClr val="C3112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BlokTextu 46">
            <a:extLst>
              <a:ext uri="{FF2B5EF4-FFF2-40B4-BE49-F238E27FC236}">
                <a16:creationId xmlns:a16="http://schemas.microsoft.com/office/drawing/2014/main" id="{65C2305C-BED4-4C1B-B3E6-9ECCE96B891A}"/>
              </a:ext>
            </a:extLst>
          </p:cNvPr>
          <p:cNvSpPr txBox="1"/>
          <p:nvPr/>
        </p:nvSpPr>
        <p:spPr>
          <a:xfrm>
            <a:off x="344005" y="1935331"/>
            <a:ext cx="2112885" cy="400110"/>
          </a:xfrm>
          <a:prstGeom prst="rect">
            <a:avLst/>
          </a:prstGeom>
          <a:solidFill>
            <a:srgbClr val="C3112B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2000">
                <a:solidFill>
                  <a:schemeClr val="bg1"/>
                </a:solidFill>
              </a:rPr>
              <a:t>CVTI SR</a:t>
            </a:r>
            <a:endParaRPr lang="sk-SK">
              <a:solidFill>
                <a:schemeClr val="bg1"/>
              </a:solidFill>
            </a:endParaRPr>
          </a:p>
        </p:txBody>
      </p:sp>
      <p:cxnSp>
        <p:nvCxnSpPr>
          <p:cNvPr id="51" name="Rovná spojovacia šípka 50">
            <a:extLst>
              <a:ext uri="{FF2B5EF4-FFF2-40B4-BE49-F238E27FC236}">
                <a16:creationId xmlns:a16="http://schemas.microsoft.com/office/drawing/2014/main" id="{CE13D688-F9ED-4041-9B5F-4221BA42EEAC}"/>
              </a:ext>
            </a:extLst>
          </p:cNvPr>
          <p:cNvCxnSpPr>
            <a:cxnSpLocks/>
          </p:cNvCxnSpPr>
          <p:nvPr/>
        </p:nvCxnSpPr>
        <p:spPr>
          <a:xfrm>
            <a:off x="7105095" y="3564167"/>
            <a:ext cx="0" cy="283933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Rovná spojovacia šípka 51">
            <a:extLst>
              <a:ext uri="{FF2B5EF4-FFF2-40B4-BE49-F238E27FC236}">
                <a16:creationId xmlns:a16="http://schemas.microsoft.com/office/drawing/2014/main" id="{C2571E5D-A672-4387-82C7-32BFB7FD49E2}"/>
              </a:ext>
            </a:extLst>
          </p:cNvPr>
          <p:cNvCxnSpPr>
            <a:cxnSpLocks/>
          </p:cNvCxnSpPr>
          <p:nvPr/>
        </p:nvCxnSpPr>
        <p:spPr>
          <a:xfrm>
            <a:off x="7123148" y="4786678"/>
            <a:ext cx="0" cy="25944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Rovná spojovacia šípka 52">
            <a:extLst>
              <a:ext uri="{FF2B5EF4-FFF2-40B4-BE49-F238E27FC236}">
                <a16:creationId xmlns:a16="http://schemas.microsoft.com/office/drawing/2014/main" id="{859484D9-DC8D-4E85-A96A-6D7C7269699A}"/>
              </a:ext>
            </a:extLst>
          </p:cNvPr>
          <p:cNvCxnSpPr>
            <a:cxnSpLocks/>
          </p:cNvCxnSpPr>
          <p:nvPr/>
        </p:nvCxnSpPr>
        <p:spPr>
          <a:xfrm>
            <a:off x="1424319" y="2324091"/>
            <a:ext cx="6976" cy="295284"/>
          </a:xfrm>
          <a:prstGeom prst="straightConnector1">
            <a:avLst/>
          </a:prstGeom>
          <a:ln w="31750">
            <a:solidFill>
              <a:srgbClr val="C3112B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BlokTextu 53">
            <a:extLst>
              <a:ext uri="{FF2B5EF4-FFF2-40B4-BE49-F238E27FC236}">
                <a16:creationId xmlns:a16="http://schemas.microsoft.com/office/drawing/2014/main" id="{A82A4D33-C0F5-41F3-832E-351DBAE8E019}"/>
              </a:ext>
            </a:extLst>
          </p:cNvPr>
          <p:cNvSpPr txBox="1"/>
          <p:nvPr/>
        </p:nvSpPr>
        <p:spPr>
          <a:xfrm>
            <a:off x="176545" y="2658164"/>
            <a:ext cx="2509501" cy="2800767"/>
          </a:xfrm>
          <a:prstGeom prst="rect">
            <a:avLst/>
          </a:prstGeom>
          <a:solidFill>
            <a:srgbClr val="EC2441"/>
          </a:solidFill>
        </p:spPr>
        <p:txBody>
          <a:bodyPr wrap="square" rtlCol="0">
            <a:spAutoFit/>
          </a:bodyPr>
          <a:lstStyle/>
          <a:p>
            <a:r>
              <a:rPr lang="sk-SK" sz="1600" dirty="0">
                <a:solidFill>
                  <a:schemeClr val="bg1"/>
                </a:solidFill>
              </a:rPr>
              <a:t>Metodická pomoc výkazy V1-V4, V24, V26 a VZ</a:t>
            </a:r>
            <a:r>
              <a:rPr lang="en-US" sz="1600" dirty="0">
                <a:solidFill>
                  <a:schemeClr val="bg1"/>
                </a:solidFill>
              </a:rPr>
              <a:t>AM + </a:t>
            </a:r>
            <a:r>
              <a:rPr lang="en-US" sz="1600" dirty="0" err="1">
                <a:solidFill>
                  <a:schemeClr val="bg1"/>
                </a:solidFill>
              </a:rPr>
              <a:t>pr</a:t>
            </a:r>
            <a:r>
              <a:rPr lang="sk-SK" sz="1600" dirty="0" err="1">
                <a:solidFill>
                  <a:schemeClr val="bg1"/>
                </a:solidFill>
              </a:rPr>
              <a:t>ílohy</a:t>
            </a:r>
            <a:endParaRPr lang="sk-SK" sz="1600" dirty="0">
              <a:solidFill>
                <a:schemeClr val="bg1"/>
              </a:solidFill>
            </a:endParaRPr>
          </a:p>
          <a:p>
            <a:endParaRPr lang="sk-SK" sz="1600" dirty="0">
              <a:solidFill>
                <a:schemeClr val="bg1"/>
              </a:solidFill>
            </a:endParaRPr>
          </a:p>
          <a:p>
            <a:r>
              <a:rPr lang="sk-SK" sz="1600" dirty="0">
                <a:solidFill>
                  <a:schemeClr val="bg1"/>
                </a:solidFill>
              </a:rPr>
              <a:t>Spracovanie pre národnú a medzinárodnú štatistiku</a:t>
            </a:r>
          </a:p>
          <a:p>
            <a:endParaRPr lang="sk-SK" sz="1600" dirty="0">
              <a:solidFill>
                <a:schemeClr val="bg1"/>
              </a:solidFill>
            </a:endParaRPr>
          </a:p>
          <a:p>
            <a:r>
              <a:rPr lang="sk-SK" sz="1600" dirty="0">
                <a:solidFill>
                  <a:schemeClr val="bg1"/>
                </a:solidFill>
              </a:rPr>
              <a:t>Najviac skúseností s dátami o školách</a:t>
            </a:r>
          </a:p>
          <a:p>
            <a:endParaRPr lang="sk-SK" sz="1600" dirty="0">
              <a:solidFill>
                <a:schemeClr val="bg1"/>
              </a:solidFill>
            </a:endParaRPr>
          </a:p>
          <a:p>
            <a:endParaRPr lang="sk-SK" sz="1600" dirty="0">
              <a:solidFill>
                <a:schemeClr val="bg1"/>
              </a:solidFill>
            </a:endParaRPr>
          </a:p>
        </p:txBody>
      </p:sp>
      <p:graphicFrame>
        <p:nvGraphicFramePr>
          <p:cNvPr id="33" name="Objekt 32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" name="Bitová mapa" r:id="rId4" imgW="2228571" imgH="800212" progId="Paint.Picture">
                  <p:embed/>
                </p:oleObj>
              </mc:Choice>
              <mc:Fallback>
                <p:oleObj name="Bitová mapa" r:id="rId4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33046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26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206898" y="1200267"/>
            <a:ext cx="5772369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PODPORA POČAS ZBERU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BlokTextu 30">
            <a:extLst>
              <a:ext uri="{FF2B5EF4-FFF2-40B4-BE49-F238E27FC236}">
                <a16:creationId xmlns:a16="http://schemas.microsoft.com/office/drawing/2014/main" id="{CD45018B-6F3D-B54D-82D2-5D06C35C21CD}"/>
              </a:ext>
            </a:extLst>
          </p:cNvPr>
          <p:cNvSpPr txBox="1"/>
          <p:nvPr/>
        </p:nvSpPr>
        <p:spPr>
          <a:xfrm>
            <a:off x="422164" y="1870682"/>
            <a:ext cx="5494108" cy="3754874"/>
          </a:xfrm>
          <a:prstGeom prst="rect">
            <a:avLst/>
          </a:prstGeom>
          <a:solidFill>
            <a:srgbClr val="FFFF99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sk-SK" b="1" dirty="0"/>
              <a:t>PRE ŠKOLY, ŠKOLSKÉ ZARIADENIA, ZRIAĎOVATEĽOV a OBCE</a:t>
            </a:r>
          </a:p>
          <a:p>
            <a:endParaRPr lang="sk-SK" sz="1600" dirty="0"/>
          </a:p>
          <a:p>
            <a:r>
              <a:rPr lang="sk-SK" sz="1600" b="1" dirty="0"/>
              <a:t>Telefonický Helpdesk: 0800 138 033</a:t>
            </a:r>
          </a:p>
          <a:p>
            <a:r>
              <a:rPr lang="sk-SK" sz="1600" b="1" dirty="0"/>
              <a:t>Mail: </a:t>
            </a:r>
            <a:r>
              <a:rPr lang="sk-SK" sz="1600" b="1" dirty="0">
                <a:hlinkClick r:id="rId4"/>
              </a:rPr>
              <a:t>helpdesk@iedu.sk</a:t>
            </a:r>
            <a:r>
              <a:rPr lang="sk-SK" sz="1600" b="1" dirty="0"/>
              <a:t> </a:t>
            </a:r>
          </a:p>
          <a:p>
            <a:endParaRPr lang="sk-SK" sz="1600" dirty="0"/>
          </a:p>
          <a:p>
            <a:r>
              <a:rPr lang="sk-SK" sz="1600" b="1" dirty="0"/>
              <a:t>FB Skupina: „Zber údajov RIS“</a:t>
            </a:r>
          </a:p>
          <a:p>
            <a:endParaRPr lang="sk-SK" sz="1600" dirty="0"/>
          </a:p>
          <a:p>
            <a:endParaRPr lang="sk-SK" sz="1600" dirty="0"/>
          </a:p>
          <a:p>
            <a:r>
              <a:rPr lang="sk-SK" sz="1600" dirty="0"/>
              <a:t>Helpdesk a mail budú personálne a časovo posilnené, FB skupina bude mať profesionálneho moderátora.</a:t>
            </a:r>
          </a:p>
          <a:p>
            <a:endParaRPr lang="sk-SK" sz="1600" dirty="0"/>
          </a:p>
          <a:p>
            <a:r>
              <a:rPr lang="sk-SK" sz="1600" b="1" dirty="0"/>
              <a:t>Prosíme posielať požiadavky iba na tieto kontakty, žiadne iné!</a:t>
            </a:r>
            <a:r>
              <a:rPr lang="sk-SK" sz="1600" dirty="0"/>
              <a:t> Požiadavky sa riešia v poradí v akom prišli, je potrebné počkať na odpoveď. 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878C9655-E672-404C-B84B-16E5B116C845}"/>
              </a:ext>
            </a:extLst>
          </p:cNvPr>
          <p:cNvSpPr txBox="1"/>
          <p:nvPr/>
        </p:nvSpPr>
        <p:spPr>
          <a:xfrm>
            <a:off x="6285390" y="1826292"/>
            <a:ext cx="563548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PRI KOMUNIKÁCII UVIESŤ – AJ TELEFÓN AJ E-MAIL</a:t>
            </a:r>
          </a:p>
          <a:p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EDUID kmeňovej školy, alebo pracoviska, ktorého sa problém týka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Meno a priezvisko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Telefónne číslo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E-mail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1600" dirty="0"/>
          </a:p>
          <a:p>
            <a:r>
              <a:rPr lang="sk-SK" b="1" dirty="0"/>
              <a:t>METODIKY - </a:t>
            </a:r>
            <a:r>
              <a:rPr lang="sk-SK" sz="1600" b="1" dirty="0">
                <a:hlinkClick r:id="rId5"/>
              </a:rPr>
              <a:t>https://crinfo.iedu.sk/vykazy/MetodickePokyny</a:t>
            </a:r>
            <a:r>
              <a:rPr lang="sk-SK" sz="1600" b="1" dirty="0"/>
              <a:t> </a:t>
            </a:r>
          </a:p>
          <a:p>
            <a:endParaRPr lang="sk-SK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30 aktualizovaných metodík a pribúdajú ďalšie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1600" dirty="0"/>
          </a:p>
          <a:p>
            <a:r>
              <a:rPr lang="sk-SK" b="1" dirty="0"/>
              <a:t>CHATBOT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Na stránke crinfo.iedu.sk pribudne v septembri nový </a:t>
            </a:r>
            <a:r>
              <a:rPr lang="sk-SK" sz="1600" dirty="0" err="1"/>
              <a:t>chatbot</a:t>
            </a:r>
            <a:endParaRPr lang="sk-SK" sz="1600" dirty="0"/>
          </a:p>
        </p:txBody>
      </p:sp>
      <p:graphicFrame>
        <p:nvGraphicFramePr>
          <p:cNvPr id="20" name="Objekt 19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0" name="Bitová mapa" r:id="rId6" imgW="2228571" imgH="800212" progId="Paint.Picture">
                  <p:embed/>
                </p:oleObj>
              </mc:Choice>
              <mc:Fallback>
                <p:oleObj name="Bitová mapa" r:id="rId6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0837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27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BlokTextu 27">
            <a:extLst>
              <a:ext uri="{FF2B5EF4-FFF2-40B4-BE49-F238E27FC236}">
                <a16:creationId xmlns:a16="http://schemas.microsoft.com/office/drawing/2014/main" id="{8AC93EAC-5658-F045-855B-F4DA5569DCDD}"/>
              </a:ext>
            </a:extLst>
          </p:cNvPr>
          <p:cNvSpPr txBox="1"/>
          <p:nvPr/>
        </p:nvSpPr>
        <p:spPr>
          <a:xfrm>
            <a:off x="4165510" y="2524456"/>
            <a:ext cx="3860980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sk-SK" sz="3200" dirty="0">
                <a:solidFill>
                  <a:srgbClr val="004287"/>
                </a:solidFill>
              </a:rPr>
              <a:t>ĎAKUJEM ZA POZORNOSŤ</a:t>
            </a:r>
          </a:p>
          <a:p>
            <a:pPr algn="ctr"/>
            <a:endParaRPr lang="sk-SK" sz="3200" dirty="0">
              <a:solidFill>
                <a:srgbClr val="004287"/>
              </a:solidFill>
            </a:endParaRPr>
          </a:p>
        </p:txBody>
      </p:sp>
      <p:sp>
        <p:nvSpPr>
          <p:cNvPr id="33" name="BlokTextu 32">
            <a:extLst>
              <a:ext uri="{FF2B5EF4-FFF2-40B4-BE49-F238E27FC236}">
                <a16:creationId xmlns:a16="http://schemas.microsoft.com/office/drawing/2014/main" id="{7892ADDC-E09F-1D45-B354-3402C4CDE508}"/>
              </a:ext>
            </a:extLst>
          </p:cNvPr>
          <p:cNvSpPr txBox="1"/>
          <p:nvPr/>
        </p:nvSpPr>
        <p:spPr>
          <a:xfrm>
            <a:off x="4165510" y="3913492"/>
            <a:ext cx="386098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sk-SK" sz="2000" dirty="0">
                <a:solidFill>
                  <a:srgbClr val="004287"/>
                </a:solidFill>
              </a:rPr>
              <a:t>Prípadné ďalšie otázky na </a:t>
            </a:r>
          </a:p>
          <a:p>
            <a:pPr algn="ctr"/>
            <a:r>
              <a:rPr lang="sk-SK" sz="2000" dirty="0">
                <a:solidFill>
                  <a:srgbClr val="004287"/>
                </a:solidFill>
                <a:hlinkClick r:id="rId4"/>
              </a:rPr>
              <a:t>helpdesk@iedu.sk</a:t>
            </a:r>
            <a:r>
              <a:rPr lang="sk-SK" sz="2000" dirty="0">
                <a:solidFill>
                  <a:srgbClr val="004287"/>
                </a:solidFill>
              </a:rPr>
              <a:t> </a:t>
            </a: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" name="Bitová mapa" r:id="rId5" imgW="2228571" imgH="800212" progId="Paint.Picture">
                  <p:embed/>
                </p:oleObj>
              </mc:Choice>
              <mc:Fallback>
                <p:oleObj name="Bitová mapa" r:id="rId5" imgW="2228571" imgH="800212" progId="Paint.Picture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3189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dirty="0" smtClean="0"/>
              <a:t>Zber údajov zo škôl</a:t>
            </a:r>
            <a:endParaRPr lang="sk-SK" sz="2800" b="1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Bitová mapa" r:id="rId3" imgW="2228571" imgH="800212" progId="Paint.Picture">
                  <p:embed/>
                </p:oleObj>
              </mc:Choice>
              <mc:Fallback>
                <p:oleObj name="Bitová mapa" r:id="rId3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Zástupný objekt pre obsah 9">
            <a:extLst>
              <a:ext uri="{FF2B5EF4-FFF2-40B4-BE49-F238E27FC236}">
                <a16:creationId xmlns:a16="http://schemas.microsoft.com/office/drawing/2014/main" id="{C9B79030-D2D5-46E9-A74D-D839E4CF65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916652"/>
              </p:ext>
            </p:extLst>
          </p:nvPr>
        </p:nvGraphicFramePr>
        <p:xfrm>
          <a:off x="838200" y="1308100"/>
          <a:ext cx="10617200" cy="530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47733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>
            <a:extLst>
              <a:ext uri="{FF2B5EF4-FFF2-40B4-BE49-F238E27FC236}">
                <a16:creationId xmlns:a16="http://schemas.microsoft.com/office/drawing/2014/main" id="{6665F6A0-C44E-4754-9242-59938118A43E}"/>
              </a:ext>
            </a:extLst>
          </p:cNvPr>
          <p:cNvGraphicFramePr>
            <a:graphicFrameLocks noGrp="1"/>
          </p:cNvGraphicFramePr>
          <p:nvPr/>
        </p:nvGraphicFramePr>
        <p:xfrm>
          <a:off x="506026" y="1782770"/>
          <a:ext cx="10919538" cy="428879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559934">
                  <a:extLst>
                    <a:ext uri="{9D8B030D-6E8A-4147-A177-3AD203B41FA5}">
                      <a16:colId xmlns:a16="http://schemas.microsoft.com/office/drawing/2014/main" val="678467483"/>
                    </a:ext>
                  </a:extLst>
                </a:gridCol>
                <a:gridCol w="1559934">
                  <a:extLst>
                    <a:ext uri="{9D8B030D-6E8A-4147-A177-3AD203B41FA5}">
                      <a16:colId xmlns:a16="http://schemas.microsoft.com/office/drawing/2014/main" val="1569308019"/>
                    </a:ext>
                  </a:extLst>
                </a:gridCol>
                <a:gridCol w="1559934">
                  <a:extLst>
                    <a:ext uri="{9D8B030D-6E8A-4147-A177-3AD203B41FA5}">
                      <a16:colId xmlns:a16="http://schemas.microsoft.com/office/drawing/2014/main" val="1222114916"/>
                    </a:ext>
                  </a:extLst>
                </a:gridCol>
                <a:gridCol w="1559934">
                  <a:extLst>
                    <a:ext uri="{9D8B030D-6E8A-4147-A177-3AD203B41FA5}">
                      <a16:colId xmlns:a16="http://schemas.microsoft.com/office/drawing/2014/main" val="2348207760"/>
                    </a:ext>
                  </a:extLst>
                </a:gridCol>
                <a:gridCol w="1559934">
                  <a:extLst>
                    <a:ext uri="{9D8B030D-6E8A-4147-A177-3AD203B41FA5}">
                      <a16:colId xmlns:a16="http://schemas.microsoft.com/office/drawing/2014/main" val="562870932"/>
                    </a:ext>
                  </a:extLst>
                </a:gridCol>
                <a:gridCol w="1559934">
                  <a:extLst>
                    <a:ext uri="{9D8B030D-6E8A-4147-A177-3AD203B41FA5}">
                      <a16:colId xmlns:a16="http://schemas.microsoft.com/office/drawing/2014/main" val="1258275670"/>
                    </a:ext>
                  </a:extLst>
                </a:gridCol>
                <a:gridCol w="1559934">
                  <a:extLst>
                    <a:ext uri="{9D8B030D-6E8A-4147-A177-3AD203B41FA5}">
                      <a16:colId xmlns:a16="http://schemas.microsoft.com/office/drawing/2014/main" val="3576415106"/>
                    </a:ext>
                  </a:extLst>
                </a:gridCol>
              </a:tblGrid>
              <a:tr h="404923">
                <a:tc>
                  <a:txBody>
                    <a:bodyPr/>
                    <a:lstStyle/>
                    <a:p>
                      <a:r>
                        <a:rPr lang="sk-SK"/>
                        <a:t>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ŠT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PIA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995339"/>
                  </a:ext>
                </a:extLst>
              </a:tr>
              <a:tr h="756584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14.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>
                          <a:solidFill>
                            <a:srgbClr val="C00000"/>
                          </a:solidFill>
                        </a:rPr>
                        <a:t>15.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050056"/>
                  </a:ext>
                </a:extLst>
              </a:tr>
              <a:tr h="766656">
                <a:tc>
                  <a:txBody>
                    <a:bodyPr/>
                    <a:lstStyle/>
                    <a:p>
                      <a:r>
                        <a:rPr lang="sk-SK"/>
                        <a:t>16.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18.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20.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21.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>
                          <a:solidFill>
                            <a:srgbClr val="C00000"/>
                          </a:solidFill>
                        </a:rPr>
                        <a:t>22.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557469"/>
                  </a:ext>
                </a:extLst>
              </a:tr>
              <a:tr h="1402722">
                <a:tc>
                  <a:txBody>
                    <a:bodyPr/>
                    <a:lstStyle/>
                    <a:p>
                      <a:r>
                        <a:rPr lang="sk-SK"/>
                        <a:t>23.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24.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25.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26.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27.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28.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>
                          <a:solidFill>
                            <a:srgbClr val="C00000"/>
                          </a:solidFill>
                        </a:rPr>
                        <a:t>29.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30536"/>
                  </a:ext>
                </a:extLst>
              </a:tr>
              <a:tr h="957905">
                <a:tc>
                  <a:txBody>
                    <a:bodyPr/>
                    <a:lstStyle/>
                    <a:p>
                      <a:r>
                        <a:rPr lang="sk-SK"/>
                        <a:t>30.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C00000"/>
                          </a:solidFill>
                        </a:rPr>
                        <a:t>6.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715550"/>
                  </a:ext>
                </a:extLst>
              </a:tr>
            </a:tbl>
          </a:graphicData>
        </a:graphic>
      </p:graphicFrame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fld>
            <a:endParaRPr lang="cs-CZ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2450236" y="1133026"/>
            <a:ext cx="7967213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ZBER24 – ČASOVÝ PLÁN PRE ZBER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E93FA46A-D670-40B9-9288-FDE0EB4AAA5F}"/>
              </a:ext>
            </a:extLst>
          </p:cNvPr>
          <p:cNvSpPr txBox="1"/>
          <p:nvPr/>
        </p:nvSpPr>
        <p:spPr>
          <a:xfrm>
            <a:off x="9137812" y="2530136"/>
            <a:ext cx="2287753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err="1"/>
              <a:t>ŠaŠZ</a:t>
            </a:r>
            <a:r>
              <a:rPr lang="sk-SK"/>
              <a:t> zasielanie údajov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E775AAAA-250C-40E0-94BA-9EF1685B21E8}"/>
              </a:ext>
            </a:extLst>
          </p:cNvPr>
          <p:cNvSpPr txBox="1"/>
          <p:nvPr/>
        </p:nvSpPr>
        <p:spPr>
          <a:xfrm>
            <a:off x="506026" y="3330442"/>
            <a:ext cx="10919538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err="1"/>
              <a:t>ŠaŠZ</a:t>
            </a:r>
            <a:r>
              <a:rPr lang="sk-SK"/>
              <a:t> zasielanie údajov				              			        </a:t>
            </a:r>
            <a:r>
              <a:rPr lang="sk-SK" err="1"/>
              <a:t>ŠaŠZ</a:t>
            </a:r>
            <a:r>
              <a:rPr lang="sk-SK"/>
              <a:t> zasielanie údajov</a:t>
            </a: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C9B71053-4E74-4889-8169-E153038ACCBF}"/>
              </a:ext>
            </a:extLst>
          </p:cNvPr>
          <p:cNvSpPr txBox="1"/>
          <p:nvPr/>
        </p:nvSpPr>
        <p:spPr>
          <a:xfrm>
            <a:off x="506027" y="4377408"/>
            <a:ext cx="10916709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sz="1600"/>
              <a:t>Zriaďovateľ / obec konsolidácia, kontrola údajov, opravy, schvaľovanie</a:t>
            </a:r>
          </a:p>
        </p:txBody>
      </p:sp>
      <p:sp>
        <p:nvSpPr>
          <p:cNvPr id="22" name="BlokTextu 21">
            <a:extLst>
              <a:ext uri="{FF2B5EF4-FFF2-40B4-BE49-F238E27FC236}">
                <a16:creationId xmlns:a16="http://schemas.microsoft.com/office/drawing/2014/main" id="{BB3FC8C2-EBA5-4DCF-95D7-ADF75BF22AC5}"/>
              </a:ext>
            </a:extLst>
          </p:cNvPr>
          <p:cNvSpPr txBox="1"/>
          <p:nvPr/>
        </p:nvSpPr>
        <p:spPr>
          <a:xfrm>
            <a:off x="506027" y="5499112"/>
            <a:ext cx="10919349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/>
              <a:t>RUŠS konsolidácia, kontrola údajov, opravy, schvaľovanie</a:t>
            </a:r>
          </a:p>
        </p:txBody>
      </p:sp>
      <p:sp>
        <p:nvSpPr>
          <p:cNvPr id="24" name="BlokTextu 23">
            <a:extLst>
              <a:ext uri="{FF2B5EF4-FFF2-40B4-BE49-F238E27FC236}">
                <a16:creationId xmlns:a16="http://schemas.microsoft.com/office/drawing/2014/main" id="{A2653F88-8172-4A45-BFF5-0963ED0253AC}"/>
              </a:ext>
            </a:extLst>
          </p:cNvPr>
          <p:cNvSpPr txBox="1"/>
          <p:nvPr/>
        </p:nvSpPr>
        <p:spPr>
          <a:xfrm>
            <a:off x="506026" y="4701829"/>
            <a:ext cx="10919538" cy="338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sz="1600"/>
              <a:t>RUŠS konsolidácia, kontrola údajov, opravy, schvaľovanie</a:t>
            </a:r>
          </a:p>
        </p:txBody>
      </p:sp>
      <p:sp>
        <p:nvSpPr>
          <p:cNvPr id="26" name="BlokTextu 25">
            <a:extLst>
              <a:ext uri="{FF2B5EF4-FFF2-40B4-BE49-F238E27FC236}">
                <a16:creationId xmlns:a16="http://schemas.microsoft.com/office/drawing/2014/main" id="{435DD638-B6CF-4A44-87E9-6C7C5DC61B5F}"/>
              </a:ext>
            </a:extLst>
          </p:cNvPr>
          <p:cNvSpPr txBox="1"/>
          <p:nvPr/>
        </p:nvSpPr>
        <p:spPr>
          <a:xfrm>
            <a:off x="506026" y="4015124"/>
            <a:ext cx="1091670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k-SK" sz="1600" err="1"/>
              <a:t>ŠaŠZ</a:t>
            </a:r>
            <a:r>
              <a:rPr lang="sk-SK" sz="1600"/>
              <a:t> opravy údajov                                                                                                                                                             </a:t>
            </a:r>
            <a:r>
              <a:rPr lang="sk-SK"/>
              <a:t> </a:t>
            </a:r>
            <a:r>
              <a:rPr lang="sk-SK" err="1"/>
              <a:t>ŠaŠZ</a:t>
            </a:r>
            <a:r>
              <a:rPr lang="sk-SK"/>
              <a:t>  opravy údajov</a:t>
            </a:r>
            <a:endParaRPr lang="sk-SK">
              <a:cs typeface="Calibri"/>
            </a:endParaRPr>
          </a:p>
        </p:txBody>
      </p:sp>
      <p:graphicFrame>
        <p:nvGraphicFramePr>
          <p:cNvPr id="25" name="Objekt 24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Bitová mapa" r:id="rId4" imgW="2228571" imgH="800212" progId="Paint.Picture">
                  <p:embed/>
                </p:oleObj>
              </mc:Choice>
              <mc:Fallback>
                <p:oleObj name="Bitová mapa" r:id="rId4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60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206898" y="1200267"/>
            <a:ext cx="5772369" cy="430887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PRIPRAVTE SI VOPRED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A289CD4E-52B5-AA4B-B49D-57C1558EF0AE}"/>
              </a:ext>
            </a:extLst>
          </p:cNvPr>
          <p:cNvSpPr txBox="1"/>
          <p:nvPr/>
        </p:nvSpPr>
        <p:spPr>
          <a:xfrm>
            <a:off x="438239" y="1722476"/>
            <a:ext cx="11351333" cy="37856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2000" b="1" dirty="0"/>
              <a:t>Odporúčame zabezpečiť nasledovné kroky ešte pred začiatkom zberu, ideálne pred 6.9. 2024</a:t>
            </a:r>
          </a:p>
          <a:p>
            <a:endParaRPr lang="sk-SK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b="1" dirty="0"/>
              <a:t>Ukončili ste štúdium </a:t>
            </a:r>
            <a:r>
              <a:rPr lang="sk-SK" dirty="0"/>
              <a:t>všetkým žiakom, ktorí už nebudú navštevovať vašu školu po 1.9.2024 a zaslali ste ukončenia v aktualizačnej dávke do RIS.</a:t>
            </a:r>
          </a:p>
          <a:p>
            <a:endParaRPr lang="sk-SK" sz="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dirty="0"/>
              <a:t>Skontrolujte </a:t>
            </a:r>
            <a:r>
              <a:rPr lang="sk-SK" b="1" dirty="0"/>
              <a:t>správnosť kontaktnej e-mailovej adresy </a:t>
            </a:r>
            <a:r>
              <a:rPr lang="sk-SK" dirty="0"/>
              <a:t>v „Údajoch </a:t>
            </a:r>
            <a:r>
              <a:rPr lang="sk-SK" dirty="0" err="1"/>
              <a:t>ŠaŠZ</a:t>
            </a:r>
            <a:r>
              <a:rPr lang="sk-SK" dirty="0"/>
              <a:t>“. Táto bude slúžiť na obnovenie prípadne zabudnutého hesla a na zasielanie dôležitých informácií.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sk-SK" sz="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dirty="0"/>
              <a:t>Ak sa zmenil riaditeľ a nezasielali ste kópiu menovacieho dekrétu na RUŠS, je potrebné tak urobiť okamžite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sk-SK" sz="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dirty="0"/>
              <a:t>Udržujte </a:t>
            </a:r>
            <a:r>
              <a:rPr lang="sk-SK" b="1" dirty="0"/>
              <a:t>aktuálnu verziu Vášho školského informačného systému </a:t>
            </a:r>
            <a:r>
              <a:rPr lang="sk-SK" dirty="0"/>
              <a:t>(tesne pred zberom sa môže meniť aj každý deň)</a:t>
            </a:r>
          </a:p>
          <a:p>
            <a:endParaRPr lang="sk-SK" sz="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dirty="0"/>
              <a:t>Skontrolujte, že všetci cudzinci (a hlavne deti a žiaci z Ukrajiny) majú zadané rodné číslo. V prípade detí a žiakov z Českej republiky, že majú zadané slovenské rodné číslo, nie české (slovenské väčšinou začína 9 za lomka v prípade cudzincov (tvar: XXXXXX/9YYY). V prípade problémov kontaktujte </a:t>
            </a:r>
            <a:r>
              <a:rPr lang="sk-SK" dirty="0" err="1">
                <a:hlinkClick r:id="rId4"/>
              </a:rPr>
              <a:t>aktualizacia_ris</a:t>
            </a:r>
            <a:r>
              <a:rPr lang="en-US" dirty="0">
                <a:hlinkClick r:id="rId4"/>
              </a:rPr>
              <a:t>@</a:t>
            </a:r>
            <a:r>
              <a:rPr lang="sk-SK" dirty="0">
                <a:hlinkClick r:id="rId4"/>
              </a:rPr>
              <a:t>minedu.sk</a:t>
            </a:r>
            <a:endParaRPr lang="sk-SK" dirty="0"/>
          </a:p>
          <a:p>
            <a:endParaRPr lang="sk-SK" sz="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b="1" dirty="0" err="1"/>
              <a:t>Neplnoorganizované</a:t>
            </a:r>
            <a:r>
              <a:rPr lang="sk-SK" b="1" dirty="0"/>
              <a:t> ZŠ, ktoré otvárajú aj piaty ročník</a:t>
            </a:r>
            <a:r>
              <a:rPr lang="sk-SK" dirty="0"/>
              <a:t>, nahláste zmenu na </a:t>
            </a:r>
            <a:r>
              <a:rPr lang="sk-SK" dirty="0" smtClean="0"/>
              <a:t>RÚŠS</a:t>
            </a:r>
            <a:endParaRPr lang="sk-SK" dirty="0"/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Bitová mapa" r:id="rId5" imgW="2228571" imgH="800212" progId="Paint.Picture">
                  <p:embed/>
                </p:oleObj>
              </mc:Choice>
              <mc:Fallback>
                <p:oleObj name="Bitová mapa" r:id="rId5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180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206898" y="1200267"/>
            <a:ext cx="5772369" cy="430887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ZMENA HESIEL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A289CD4E-52B5-AA4B-B49D-57C1558EF0AE}"/>
              </a:ext>
            </a:extLst>
          </p:cNvPr>
          <p:cNvSpPr txBox="1"/>
          <p:nvPr/>
        </p:nvSpPr>
        <p:spPr>
          <a:xfrm>
            <a:off x="438239" y="2033537"/>
            <a:ext cx="11351333" cy="30623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2000" b="1" dirty="0"/>
              <a:t>Z dôvodu zabezpečenia kybernetickej bezpečnosti musia byť heslá zmenené ešte pred zberom. Očakávaný termín resetu hesiel je 09.09.2024!</a:t>
            </a:r>
          </a:p>
          <a:p>
            <a:endParaRPr lang="sk-SK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dirty="0"/>
              <a:t>Heslá si po novom bude spravovať každá škola a školské zariadenie. V prípade zabudnutia, bude reset hesiel podobný ako v internetových aplikáciách, cez kontaktný e-mail. </a:t>
            </a:r>
          </a:p>
          <a:p>
            <a:endParaRPr lang="sk-SK" sz="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dirty="0"/>
              <a:t>Bude zverejnený návod ako si zmeniť heslo.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sk-SK" sz="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dirty="0"/>
              <a:t>Systém Vás na zmenu hesla vyzve sám. Bez zmeny hesla nebude možné zaslať aktualizačnú dávku.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sk-SK" sz="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dirty="0"/>
              <a:t>Heslá zriaďovateľov a obcí ostávajú nateraz nezmenené (neposielajú dávky do ŠIS).</a:t>
            </a:r>
          </a:p>
          <a:p>
            <a:endParaRPr lang="sk-SK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sk-SK" dirty="0"/>
          </a:p>
        </p:txBody>
      </p:sp>
      <p:pic>
        <p:nvPicPr>
          <p:cNvPr id="22" name="Obrázok 21">
            <a:extLst>
              <a:ext uri="{FF2B5EF4-FFF2-40B4-BE49-F238E27FC236}">
                <a16:creationId xmlns:a16="http://schemas.microsoft.com/office/drawing/2014/main" id="{344CBF06-EC3C-4F09-968E-4D60DD2B7C5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Bitová mapa" r:id="rId5" imgW="2228571" imgH="800212" progId="Paint.Picture">
                  <p:embed/>
                </p:oleObj>
              </mc:Choice>
              <mc:Fallback>
                <p:oleObj name="Bitová mapa" r:id="rId5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7627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7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154325" y="1200267"/>
            <a:ext cx="5960296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ZMENY V ZASIELANÝCH </a:t>
            </a:r>
            <a:r>
              <a:rPr lang="sk-SK" sz="2800" b="1" cap="all" dirty="0" err="1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úDAJOCH</a:t>
            </a:r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2800" b="1" cap="all" dirty="0" err="1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ŠKôL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BlokTextu 19">
            <a:extLst>
              <a:ext uri="{FF2B5EF4-FFF2-40B4-BE49-F238E27FC236}">
                <a16:creationId xmlns:a16="http://schemas.microsoft.com/office/drawing/2014/main" id="{49A25893-68C6-6A4A-AB25-2796E38A2F49}"/>
              </a:ext>
            </a:extLst>
          </p:cNvPr>
          <p:cNvSpPr txBox="1"/>
          <p:nvPr/>
        </p:nvSpPr>
        <p:spPr>
          <a:xfrm>
            <a:off x="6275390" y="2015898"/>
            <a:ext cx="5508624" cy="16927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Clr>
                <a:srgbClr val="004287"/>
              </a:buClr>
            </a:pPr>
            <a:r>
              <a:rPr lang="sk-SK" sz="2000" b="1" dirty="0"/>
              <a:t>Atribúty ďalej nezbierané</a:t>
            </a:r>
          </a:p>
          <a:p>
            <a:pPr>
              <a:buClr>
                <a:srgbClr val="004287"/>
              </a:buClr>
            </a:pPr>
            <a:endParaRPr lang="sk-SK" b="1" dirty="0"/>
          </a:p>
          <a:p>
            <a:pPr marL="285750" indent="-285750">
              <a:buClr>
                <a:srgbClr val="004287"/>
              </a:buClr>
              <a:buFont typeface="Arial" panose="020B0604020202020204" pitchFamily="34" charset="0"/>
              <a:buChar char="•"/>
            </a:pPr>
            <a:r>
              <a:rPr lang="sk-SK" dirty="0"/>
              <a:t>Odbor nad rozsah potrieb trhu práce</a:t>
            </a:r>
          </a:p>
          <a:p>
            <a:pPr marL="285750" indent="-285750">
              <a:buClr>
                <a:srgbClr val="004287"/>
              </a:buClr>
              <a:buFont typeface="Arial" panose="020B0604020202020204" pitchFamily="34" charset="0"/>
              <a:buChar char="•"/>
            </a:pPr>
            <a:r>
              <a:rPr lang="sk-SK" dirty="0"/>
              <a:t>Žiadúci odbor pre trh práce</a:t>
            </a:r>
          </a:p>
          <a:p>
            <a:pPr marL="285750" indent="-285750">
              <a:buClr>
                <a:srgbClr val="004287"/>
              </a:buClr>
              <a:buFont typeface="Arial" panose="020B0604020202020204" pitchFamily="34" charset="0"/>
              <a:buChar char="•"/>
            </a:pPr>
            <a:r>
              <a:rPr lang="sk-SK" dirty="0"/>
              <a:t>Druh odídenca (okrem žiadateľov o azyl)</a:t>
            </a:r>
          </a:p>
          <a:p>
            <a:pPr marL="285750" indent="-285750">
              <a:buClr>
                <a:srgbClr val="004287"/>
              </a:buClr>
              <a:buFont typeface="Arial" panose="020B0604020202020204" pitchFamily="34" charset="0"/>
              <a:buChar char="•"/>
            </a:pPr>
            <a:endParaRPr lang="sk-SK" dirty="0"/>
          </a:p>
        </p:txBody>
      </p:sp>
      <p:sp>
        <p:nvSpPr>
          <p:cNvPr id="22" name="BlokTextu 21">
            <a:extLst>
              <a:ext uri="{FF2B5EF4-FFF2-40B4-BE49-F238E27FC236}">
                <a16:creationId xmlns:a16="http://schemas.microsoft.com/office/drawing/2014/main" id="{768B6B13-73A8-0948-A64B-65A72D1DF0A4}"/>
              </a:ext>
            </a:extLst>
          </p:cNvPr>
          <p:cNvSpPr txBox="1"/>
          <p:nvPr/>
        </p:nvSpPr>
        <p:spPr>
          <a:xfrm>
            <a:off x="432678" y="2015898"/>
            <a:ext cx="5483933" cy="19697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Clr>
                <a:srgbClr val="004287"/>
              </a:buClr>
              <a:buSzPct val="85000"/>
            </a:pPr>
            <a:r>
              <a:rPr lang="sk-SK" sz="2000" b="1" dirty="0" err="1"/>
              <a:t>Novozbierané</a:t>
            </a:r>
            <a:r>
              <a:rPr lang="sk-SK" sz="2000" b="1" dirty="0"/>
              <a:t> atribúty</a:t>
            </a:r>
          </a:p>
          <a:p>
            <a:pPr>
              <a:buClr>
                <a:srgbClr val="004287"/>
              </a:buClr>
              <a:buSzPct val="85000"/>
            </a:pPr>
            <a:endParaRPr lang="sk-SK" b="1" dirty="0"/>
          </a:p>
          <a:p>
            <a:pPr marL="342900" indent="-342900">
              <a:buClr>
                <a:srgbClr val="004287"/>
              </a:buClr>
              <a:buSzPct val="85000"/>
              <a:buFont typeface="+mj-lt"/>
              <a:buAutoNum type="alphaLcParenR"/>
            </a:pPr>
            <a:r>
              <a:rPr lang="sk-SK" dirty="0"/>
              <a:t>Počet započítaných hodín za výkon špecializovaných činností školského digitálneho koordinátora  </a:t>
            </a:r>
          </a:p>
          <a:p>
            <a:pPr marL="342900" indent="-342900">
              <a:buClr>
                <a:srgbClr val="004287"/>
              </a:buClr>
              <a:buSzPct val="85000"/>
              <a:buFont typeface="+mj-lt"/>
              <a:buAutoNum type="alphaLcParenR"/>
            </a:pPr>
            <a:r>
              <a:rPr lang="sk-SK" dirty="0"/>
              <a:t>Zníženie základného úväzku za výkon supervízora</a:t>
            </a:r>
          </a:p>
          <a:p>
            <a:pPr marL="342900" indent="-342900">
              <a:buClr>
                <a:srgbClr val="004287"/>
              </a:buClr>
              <a:buSzPct val="85000"/>
              <a:buFont typeface="+mj-lt"/>
              <a:buAutoNum type="alphaLcParenR"/>
            </a:pPr>
            <a:r>
              <a:rPr lang="sk-SK" dirty="0"/>
              <a:t>Zdroj financovania pedagogických a odborných zamestnancov (v ŠIS už zobrazované aj v minulosti)</a:t>
            </a:r>
          </a:p>
        </p:txBody>
      </p:sp>
      <p:pic>
        <p:nvPicPr>
          <p:cNvPr id="25" name="Obrázok 24">
            <a:extLst>
              <a:ext uri="{FF2B5EF4-FFF2-40B4-BE49-F238E27FC236}">
                <a16:creationId xmlns:a16="http://schemas.microsoft.com/office/drawing/2014/main" id="{390D549F-3EAF-48EB-AE4C-8BF5D0A952C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graphicFrame>
        <p:nvGraphicFramePr>
          <p:cNvPr id="21" name="Objekt 20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Bitová mapa" r:id="rId5" imgW="2228571" imgH="800212" progId="Paint.Picture">
                  <p:embed/>
                </p:oleObj>
              </mc:Choice>
              <mc:Fallback>
                <p:oleObj name="Bitová mapa" r:id="rId5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7557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8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189504" y="1200267"/>
            <a:ext cx="6171767" cy="430887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Zdroj financovania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A289CD4E-52B5-AA4B-B49D-57C1558EF0AE}"/>
              </a:ext>
            </a:extLst>
          </p:cNvPr>
          <p:cNvSpPr txBox="1"/>
          <p:nvPr/>
        </p:nvSpPr>
        <p:spPr>
          <a:xfrm>
            <a:off x="432680" y="2034586"/>
            <a:ext cx="11351333" cy="36933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2000" b="1" dirty="0"/>
              <a:t>Pre všetkých pedagogických a odborných zamestnancov sa zadáva nová položka „Zdroj financovania“</a:t>
            </a:r>
            <a:r>
              <a:rPr lang="sk-SK" sz="2000" dirty="0"/>
              <a:t> (bola dostupná v školských informačných systémoch aj doteraz).</a:t>
            </a:r>
          </a:p>
          <a:p>
            <a:endParaRPr lang="sk-SK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Povolené hodnoty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553/2003 - Zákon o odmeňovaní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Zákonník práce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EŠIF z 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Ostatné prostriedky EÚ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Mimorozpočtové zdroje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dirty="0"/>
              <a:t>Vo </a:t>
            </a:r>
            <a:r>
              <a:rPr lang="sk-SK" dirty="0" smtClean="0"/>
              <a:t>výkazoch/kategóriách </a:t>
            </a:r>
            <a:r>
              <a:rPr lang="sk-SK" dirty="0"/>
              <a:t>MSZAM a SZAM sa budú započítavať len pedagogickí zamestnanci, ktorí majú zdroj financovania = “553/2003 - Zákon o odmeňovaní” alebo “Zákonník práce”.</a:t>
            </a:r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Bitová mapa" r:id="rId4" imgW="2228571" imgH="800212" progId="Paint.Picture">
                  <p:embed/>
                </p:oleObj>
              </mc:Choice>
              <mc:Fallback>
                <p:oleObj name="Bitová mapa" r:id="rId4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2858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1815642" y="1200267"/>
            <a:ext cx="8834815" cy="430887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KAR. POZÍCIE – Šk. </a:t>
            </a:r>
            <a:r>
              <a:rPr lang="sk-SK" sz="2800" b="1" cap="all" dirty="0" err="1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Dig</a:t>
            </a:r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sk-SK" sz="2800" b="1" cap="all" dirty="0" err="1" smtClean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KoordINÁTOR</a:t>
            </a:r>
            <a:r>
              <a:rPr lang="sk-SK" sz="2800" b="1" cap="all" dirty="0" smtClean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SUPERVÍZOR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A289CD4E-52B5-AA4B-B49D-57C1558EF0AE}"/>
              </a:ext>
            </a:extLst>
          </p:cNvPr>
          <p:cNvSpPr txBox="1"/>
          <p:nvPr/>
        </p:nvSpPr>
        <p:spPr>
          <a:xfrm>
            <a:off x="432680" y="2034586"/>
            <a:ext cx="11351333" cy="39703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2000" b="1" dirty="0"/>
              <a:t>Mení sa spôsob zadávania základného úväzku pre školského digitálneho koordinátora a supervízora. Bude sa osobitne zadávať základný úväzok – úplný a osobitne počet hodín o koľko sa základný úväzok znižuje.</a:t>
            </a:r>
          </a:p>
          <a:p>
            <a:r>
              <a:rPr lang="sk-SK" dirty="0"/>
              <a:t>POZOR! Netýka sa pedagogických zamestnancov v podkategórii školský digitálny koordinátor. </a:t>
            </a:r>
            <a:r>
              <a:rPr lang="sk-SK" b="1" dirty="0"/>
              <a:t> </a:t>
            </a:r>
            <a:endParaRPr lang="sk-SK" b="1" cap="all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dirty="0"/>
          </a:p>
          <a:p>
            <a:r>
              <a:rPr lang="sk-SK" dirty="0"/>
              <a:t>Do položky základný úväzok uvediete hodnotu úväzku pedagogického zamestnanca určený Nariadením vlády č. 201/2019 </a:t>
            </a:r>
            <a:r>
              <a:rPr lang="sk-SK" dirty="0" err="1"/>
              <a:t>Z.z</a:t>
            </a:r>
            <a:r>
              <a:rPr lang="sk-SK" dirty="0"/>
              <a:t>. Na rozdiel od minulého roku, neznižujete o počet hodín výkonu práce </a:t>
            </a:r>
            <a:r>
              <a:rPr lang="sk-SK" dirty="0" err="1"/>
              <a:t>kariérovej</a:t>
            </a:r>
            <a:r>
              <a:rPr lang="sk-SK" dirty="0"/>
              <a:t> pozície supervízora, alebo školského digitálneho koordinátora.</a:t>
            </a:r>
          </a:p>
          <a:p>
            <a:endParaRPr lang="sk-SK" dirty="0"/>
          </a:p>
          <a:p>
            <a:r>
              <a:rPr lang="sk-SK" dirty="0"/>
              <a:t>Do novej položky Zníženie základného úväzku za výkon supervízora vpíšete hodnotu o koľko hodín sa znižuje základný úväzok zamestnanca za výkon práce supervízora. Povolené hodnoty sú 0 až 5.</a:t>
            </a:r>
          </a:p>
          <a:p>
            <a:endParaRPr lang="sk-SK" dirty="0"/>
          </a:p>
          <a:p>
            <a:r>
              <a:rPr lang="sk-SK" dirty="0"/>
              <a:t>Do novej položky Počet započítaných hodín za výkon špecializovaných činností školského digitálneho koordinátora vpíšete hodnotu o koľko hodín sa znižuje (započítava) základný úväzok školského digitálneho koordinátora. Povolené hodnoty sú 1 až 12 hodín. </a:t>
            </a:r>
            <a:endParaRPr lang="sk-SK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2" name="Obrázok 21">
            <a:extLst>
              <a:ext uri="{FF2B5EF4-FFF2-40B4-BE49-F238E27FC236}">
                <a16:creationId xmlns:a16="http://schemas.microsoft.com/office/drawing/2014/main" id="{344CBF06-EC3C-4F09-968E-4D60DD2B7C5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5149008" y="74354"/>
          <a:ext cx="1877566" cy="685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Bitová mapa" r:id="rId5" imgW="2228571" imgH="800212" progId="Paint.Picture">
                  <p:embed/>
                </p:oleObj>
              </mc:Choice>
              <mc:Fallback>
                <p:oleObj name="Bitová mapa" r:id="rId5" imgW="2228571" imgH="800212" progId="Paint.Picture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008" y="74354"/>
                        <a:ext cx="1877566" cy="685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0204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5136671-dd83-4dc6-826b-415e1100ecd2" xsi:nil="true"/>
    <Stav xmlns="d0f01d48-8c77-4bdf-9198-33dfd46a18fa" xsi:nil="true"/>
    <lcf76f155ced4ddcb4097134ff3c332f xmlns="d0f01d48-8c77-4bdf-9198-33dfd46a18f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779880FEB09DE489A2317F97C6F307E" ma:contentTypeVersion="15" ma:contentTypeDescription="Umožňuje vytvoriť nový dokument." ma:contentTypeScope="" ma:versionID="4a073f42be33feb6e1729160e2c29fdd">
  <xsd:schema xmlns:xsd="http://www.w3.org/2001/XMLSchema" xmlns:xs="http://www.w3.org/2001/XMLSchema" xmlns:p="http://schemas.microsoft.com/office/2006/metadata/properties" xmlns:ns2="d0f01d48-8c77-4bdf-9198-33dfd46a18fa" xmlns:ns3="55136671-dd83-4dc6-826b-415e1100ecd2" targetNamespace="http://schemas.microsoft.com/office/2006/metadata/properties" ma:root="true" ma:fieldsID="11a11417aef95df506a009a417c3e411" ns2:_="" ns3:_="">
    <xsd:import namespace="d0f01d48-8c77-4bdf-9198-33dfd46a18fa"/>
    <xsd:import namespace="55136671-dd83-4dc6-826b-415e1100ec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v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f01d48-8c77-4bdf-9198-33dfd46a18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Značky obrázka" ma:readOnly="false" ma:fieldId="{5cf76f15-5ced-4ddc-b409-7134ff3c332f}" ma:taxonomyMulti="true" ma:sspId="67c43d87-ff39-4d00-81f3-324a00379f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hidden="true" ma:internalName="MediaServiceOCR" ma:readOnly="true">
      <xsd:simpleType>
        <xsd:restriction base="dms:Note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Stav" ma:index="21" nillable="true" ma:displayName="Stav" ma:format="Dropdown" ma:hidden="true" ma:internalName="Stav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136671-dd83-4dc6-826b-415e1100ecd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Zdieľa sa s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Zdieľané s podrobnosťami" ma:hidden="true" ma:internalName="SharedWithDetails" ma:readOnly="true">
      <xsd:simpleType>
        <xsd:restriction base="dms:Note"/>
      </xsd:simpleType>
    </xsd:element>
    <xsd:element name="TaxCatchAll" ma:index="16" nillable="true" ma:displayName="Taxonomy Catch All Column" ma:hidden="true" ma:list="{a7a91743-6673-4c86-a581-ec745700d82f}" ma:internalName="TaxCatchAll" ma:readOnly="false" ma:showField="CatchAllData" ma:web="55136671-dd83-4dc6-826b-415e1100ec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Typ obsahu"/>
        <xsd:element ref="dc:title" minOccurs="0" maxOccurs="1" ma:index="1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A78C3D-F1F5-47C0-ADF8-DCF7AC9A90D6}">
  <ds:schemaRefs>
    <ds:schemaRef ds:uri="http://purl.org/dc/elements/1.1/"/>
    <ds:schemaRef ds:uri="55136671-dd83-4dc6-826b-415e1100ecd2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terms/"/>
    <ds:schemaRef ds:uri="d0f01d48-8c77-4bdf-9198-33dfd46a18fa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3E039864-7402-4394-9B64-F5989DDB20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f01d48-8c77-4bdf-9198-33dfd46a18fa"/>
    <ds:schemaRef ds:uri="55136671-dd83-4dc6-826b-415e1100ec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CC73A38-13CD-4AC2-88F4-032286A012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1649</TotalTime>
  <Words>3187</Words>
  <Application>Microsoft Office PowerPoint</Application>
  <PresentationFormat>Širokouhlá</PresentationFormat>
  <Paragraphs>448</Paragraphs>
  <Slides>27</Slides>
  <Notes>26</Notes>
  <HiddenSlides>0</HiddenSlides>
  <MMClips>0</MMClips>
  <ScaleCrop>false</ScaleCrop>
  <HeadingPairs>
    <vt:vector size="8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Wingdings</vt:lpstr>
      <vt:lpstr>Office Theme</vt:lpstr>
      <vt:lpstr>Bitová mapa</vt:lpstr>
      <vt:lpstr>Prezentácia programu PowerPoint</vt:lpstr>
      <vt:lpstr>Prezentácia programu PowerPoint</vt:lpstr>
      <vt:lpstr>Zber údajov zo škôl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Mario Schrenkel</dc:creator>
  <cp:lastModifiedBy>Martin Kotlár</cp:lastModifiedBy>
  <cp:revision>58</cp:revision>
  <cp:lastPrinted>2024-08-26T13:17:58Z</cp:lastPrinted>
  <dcterms:created xsi:type="dcterms:W3CDTF">2018-01-31T17:30:53Z</dcterms:created>
  <dcterms:modified xsi:type="dcterms:W3CDTF">2024-09-18T13:24:46Z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0x010100E779880FEB09DE489A2317F97C6F307E</vt:lpwstr>
  </property>
</Properties>
</file>