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9" r:id="rId5"/>
    <p:sldId id="265" r:id="rId6"/>
    <p:sldId id="267" r:id="rId7"/>
    <p:sldId id="281" r:id="rId8"/>
    <p:sldId id="268" r:id="rId9"/>
    <p:sldId id="273" r:id="rId10"/>
    <p:sldId id="276" r:id="rId11"/>
    <p:sldId id="269" r:id="rId12"/>
    <p:sldId id="270" r:id="rId13"/>
    <p:sldId id="275" r:id="rId14"/>
    <p:sldId id="278" r:id="rId15"/>
    <p:sldId id="284" r:id="rId16"/>
    <p:sldId id="272" r:id="rId17"/>
    <p:sldId id="283" r:id="rId18"/>
    <p:sldId id="285" r:id="rId19"/>
    <p:sldId id="279" r:id="rId20"/>
    <p:sldId id="271" r:id="rId21"/>
    <p:sldId id="282" r:id="rId22"/>
    <p:sldId id="266" r:id="rId23"/>
  </p:sldIdLst>
  <p:sldSz cx="12192000" cy="6858000"/>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257" userDrawn="1">
          <p15:clr>
            <a:srgbClr val="A4A3A4"/>
          </p15:clr>
        </p15:guide>
        <p15:guide id="3" pos="7423" userDrawn="1">
          <p15:clr>
            <a:srgbClr val="A4A3A4"/>
          </p15:clr>
        </p15:guide>
        <p15:guide id="4" orient="horz" pos="3634" userDrawn="1">
          <p15:clr>
            <a:srgbClr val="A4A3A4"/>
          </p15:clr>
        </p15:guide>
        <p15:guide id="5" pos="3840" userDrawn="1">
          <p15:clr>
            <a:srgbClr val="A4A3A4"/>
          </p15:clr>
        </p15:guide>
        <p15:guide id="6" orient="horz" pos="1026" userDrawn="1">
          <p15:clr>
            <a:srgbClr val="A4A3A4"/>
          </p15:clr>
        </p15:guide>
        <p15:guide id="7" orient="horz" pos="1275" userDrawn="1">
          <p15:clr>
            <a:srgbClr val="A4A3A4"/>
          </p15:clr>
        </p15:guide>
        <p15:guide id="8" pos="3727" userDrawn="1">
          <p15:clr>
            <a:srgbClr val="A4A3A4"/>
          </p15:clr>
        </p15:guide>
        <p15:guide id="9" pos="39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3112B"/>
    <a:srgbClr val="004287"/>
    <a:srgbClr val="DA26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22" autoAdjust="0"/>
    <p:restoredTop sz="94660"/>
  </p:normalViewPr>
  <p:slideViewPr>
    <p:cSldViewPr snapToGrid="0">
      <p:cViewPr varScale="1">
        <p:scale>
          <a:sx n="114" d="100"/>
          <a:sy n="114" d="100"/>
        </p:scale>
        <p:origin x="930" y="102"/>
      </p:cViewPr>
      <p:guideLst>
        <p:guide orient="horz" pos="754"/>
        <p:guide pos="257"/>
        <p:guide pos="7423"/>
        <p:guide orient="horz" pos="3634"/>
        <p:guide pos="3840"/>
        <p:guide orient="horz" pos="1026"/>
        <p:guide orient="horz" pos="1275"/>
        <p:guide pos="3727"/>
        <p:guide pos="395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lážová Barbora" userId="ee077b3d-675d-4919-8379-59a15074263d" providerId="ADAL" clId="{722E15D9-CE8A-41ED-9E39-A9308C47BE61}"/>
    <pc:docChg chg="modSld">
      <pc:chgData name="Balážová Barbora" userId="ee077b3d-675d-4919-8379-59a15074263d" providerId="ADAL" clId="{722E15D9-CE8A-41ED-9E39-A9308C47BE61}" dt="2024-08-20T06:10:32.111" v="2" actId="20577"/>
      <pc:docMkLst>
        <pc:docMk/>
      </pc:docMkLst>
      <pc:sldChg chg="modSp mod">
        <pc:chgData name="Balážová Barbora" userId="ee077b3d-675d-4919-8379-59a15074263d" providerId="ADAL" clId="{722E15D9-CE8A-41ED-9E39-A9308C47BE61}" dt="2024-08-20T06:10:32.111" v="2" actId="20577"/>
        <pc:sldMkLst>
          <pc:docMk/>
          <pc:sldMk cId="621804065" sldId="326"/>
        </pc:sldMkLst>
        <pc:spChg chg="mod">
          <ac:chgData name="Balážová Barbora" userId="ee077b3d-675d-4919-8379-59a15074263d" providerId="ADAL" clId="{722E15D9-CE8A-41ED-9E39-A9308C47BE61}" dt="2024-08-20T06:10:32.111" v="2" actId="20577"/>
          <ac:spMkLst>
            <pc:docMk/>
            <pc:sldMk cId="621804065" sldId="326"/>
            <ac:spMk id="21" creationId="{A289CD4E-52B5-AA4B-B49D-57C1558EF0AE}"/>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31DDA5A-84D2-4B60-8484-ED497F7ECA68}" type="datetimeFigureOut">
              <a:rPr lang="cs-CZ" smtClean="0"/>
              <a:t>04.09.2024</a:t>
            </a:fld>
            <a:endParaRPr lang="cs-C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4A6EF49-FA55-43EB-8661-096C859D3AE3}" type="slidenum">
              <a:rPr lang="cs-CZ" smtClean="0"/>
              <a:t>‹#›</a:t>
            </a:fld>
            <a:endParaRPr lang="cs-CZ"/>
          </a:p>
        </p:txBody>
      </p:sp>
    </p:spTree>
    <p:extLst>
      <p:ext uri="{BB962C8B-B14F-4D97-AF65-F5344CB8AC3E}">
        <p14:creationId xmlns:p14="http://schemas.microsoft.com/office/powerpoint/2010/main" val="2168049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a:t>
            </a:fld>
            <a:endParaRPr lang="sk-SK"/>
          </a:p>
        </p:txBody>
      </p:sp>
    </p:spTree>
    <p:extLst>
      <p:ext uri="{BB962C8B-B14F-4D97-AF65-F5344CB8AC3E}">
        <p14:creationId xmlns:p14="http://schemas.microsoft.com/office/powerpoint/2010/main" val="4233264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10</a:t>
            </a:fld>
            <a:endParaRPr lang="sk-SK"/>
          </a:p>
        </p:txBody>
      </p:sp>
    </p:spTree>
    <p:extLst>
      <p:ext uri="{BB962C8B-B14F-4D97-AF65-F5344CB8AC3E}">
        <p14:creationId xmlns:p14="http://schemas.microsoft.com/office/powerpoint/2010/main" val="2224672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11</a:t>
            </a:fld>
            <a:endParaRPr lang="sk-SK"/>
          </a:p>
        </p:txBody>
      </p:sp>
    </p:spTree>
    <p:extLst>
      <p:ext uri="{BB962C8B-B14F-4D97-AF65-F5344CB8AC3E}">
        <p14:creationId xmlns:p14="http://schemas.microsoft.com/office/powerpoint/2010/main" val="3662554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D16C16-22E5-4038-B6D9-5DA091E712DC}"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7748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13</a:t>
            </a:fld>
            <a:endParaRPr lang="sk-SK"/>
          </a:p>
        </p:txBody>
      </p:sp>
    </p:spTree>
    <p:extLst>
      <p:ext uri="{BB962C8B-B14F-4D97-AF65-F5344CB8AC3E}">
        <p14:creationId xmlns:p14="http://schemas.microsoft.com/office/powerpoint/2010/main" val="1604850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D16C16-22E5-4038-B6D9-5DA091E712DC}"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8399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D16C16-22E5-4038-B6D9-5DA091E712DC}"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5519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16</a:t>
            </a:fld>
            <a:endParaRPr lang="sk-SK"/>
          </a:p>
        </p:txBody>
      </p:sp>
    </p:spTree>
    <p:extLst>
      <p:ext uri="{BB962C8B-B14F-4D97-AF65-F5344CB8AC3E}">
        <p14:creationId xmlns:p14="http://schemas.microsoft.com/office/powerpoint/2010/main" val="4193072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17</a:t>
            </a:fld>
            <a:endParaRPr lang="sk-SK"/>
          </a:p>
        </p:txBody>
      </p:sp>
    </p:spTree>
    <p:extLst>
      <p:ext uri="{BB962C8B-B14F-4D97-AF65-F5344CB8AC3E}">
        <p14:creationId xmlns:p14="http://schemas.microsoft.com/office/powerpoint/2010/main" val="2017777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D16C16-22E5-4038-B6D9-5DA091E712DC}" type="slidenum">
              <a:rPr kumimoji="0" lang="sk-S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sk-S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5577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19</a:t>
            </a:fld>
            <a:endParaRPr lang="sk-SK"/>
          </a:p>
        </p:txBody>
      </p:sp>
    </p:spTree>
    <p:extLst>
      <p:ext uri="{BB962C8B-B14F-4D97-AF65-F5344CB8AC3E}">
        <p14:creationId xmlns:p14="http://schemas.microsoft.com/office/powerpoint/2010/main" val="3506754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2</a:t>
            </a:fld>
            <a:endParaRPr lang="sk-SK"/>
          </a:p>
        </p:txBody>
      </p:sp>
    </p:spTree>
    <p:extLst>
      <p:ext uri="{BB962C8B-B14F-4D97-AF65-F5344CB8AC3E}">
        <p14:creationId xmlns:p14="http://schemas.microsoft.com/office/powerpoint/2010/main" val="3332395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3</a:t>
            </a:fld>
            <a:endParaRPr lang="sk-SK"/>
          </a:p>
        </p:txBody>
      </p:sp>
    </p:spTree>
    <p:extLst>
      <p:ext uri="{BB962C8B-B14F-4D97-AF65-F5344CB8AC3E}">
        <p14:creationId xmlns:p14="http://schemas.microsoft.com/office/powerpoint/2010/main" val="3876226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4</a:t>
            </a:fld>
            <a:endParaRPr lang="sk-SK"/>
          </a:p>
        </p:txBody>
      </p:sp>
    </p:spTree>
    <p:extLst>
      <p:ext uri="{BB962C8B-B14F-4D97-AF65-F5344CB8AC3E}">
        <p14:creationId xmlns:p14="http://schemas.microsoft.com/office/powerpoint/2010/main" val="401292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5</a:t>
            </a:fld>
            <a:endParaRPr lang="sk-SK"/>
          </a:p>
        </p:txBody>
      </p:sp>
    </p:spTree>
    <p:extLst>
      <p:ext uri="{BB962C8B-B14F-4D97-AF65-F5344CB8AC3E}">
        <p14:creationId xmlns:p14="http://schemas.microsoft.com/office/powerpoint/2010/main" val="3338646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6</a:t>
            </a:fld>
            <a:endParaRPr lang="sk-SK"/>
          </a:p>
        </p:txBody>
      </p:sp>
    </p:spTree>
    <p:extLst>
      <p:ext uri="{BB962C8B-B14F-4D97-AF65-F5344CB8AC3E}">
        <p14:creationId xmlns:p14="http://schemas.microsoft.com/office/powerpoint/2010/main" val="3999766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7</a:t>
            </a:fld>
            <a:endParaRPr lang="sk-SK"/>
          </a:p>
        </p:txBody>
      </p:sp>
    </p:spTree>
    <p:extLst>
      <p:ext uri="{BB962C8B-B14F-4D97-AF65-F5344CB8AC3E}">
        <p14:creationId xmlns:p14="http://schemas.microsoft.com/office/powerpoint/2010/main" val="60366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8</a:t>
            </a:fld>
            <a:endParaRPr lang="sk-SK"/>
          </a:p>
        </p:txBody>
      </p:sp>
    </p:spTree>
    <p:extLst>
      <p:ext uri="{BB962C8B-B14F-4D97-AF65-F5344CB8AC3E}">
        <p14:creationId xmlns:p14="http://schemas.microsoft.com/office/powerpoint/2010/main" val="265253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4" name="Zástupný symbol čísla snímky 3"/>
          <p:cNvSpPr>
            <a:spLocks noGrp="1"/>
          </p:cNvSpPr>
          <p:nvPr>
            <p:ph type="sldNum" sz="quarter" idx="10"/>
          </p:nvPr>
        </p:nvSpPr>
        <p:spPr/>
        <p:txBody>
          <a:bodyPr/>
          <a:lstStyle/>
          <a:p>
            <a:fld id="{B8D16C16-22E5-4038-B6D9-5DA091E712DC}" type="slidenum">
              <a:rPr lang="sk-SK" smtClean="0"/>
              <a:t>9</a:t>
            </a:fld>
            <a:endParaRPr lang="sk-SK"/>
          </a:p>
        </p:txBody>
      </p:sp>
    </p:spTree>
    <p:extLst>
      <p:ext uri="{BB962C8B-B14F-4D97-AF65-F5344CB8AC3E}">
        <p14:creationId xmlns:p14="http://schemas.microsoft.com/office/powerpoint/2010/main" val="393522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B92911BE-AF3F-4542-BF97-F0DB4AD0B514}" type="datetime1">
              <a:rPr lang="sk-SK" smtClean="0"/>
              <a:t>4. 9. 2024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193410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69132DFA-EB2E-DE42-8BE8-5ABC643D3B42}" type="datetime1">
              <a:rPr lang="sk-SK" smtClean="0"/>
              <a:t>4. 9. 2024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81414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B495DD4-FFD7-9A47-8F99-D303A4D6512A}" type="datetime1">
              <a:rPr lang="sk-SK" smtClean="0"/>
              <a:t>4. 9. 2024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2503236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6E79E3C3-7607-894F-A48B-5E6E154DD069}" type="datetime1">
              <a:rPr lang="sk-SK" smtClean="0"/>
              <a:t>4. 9. 2024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402862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946C65-413B-C54B-9FD9-A18813B871BE}" type="datetime1">
              <a:rPr lang="sk-SK" smtClean="0"/>
              <a:t>4. 9. 2024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39983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CA2FFFE0-179D-3244-BFF8-8945AD184676}" type="datetime1">
              <a:rPr lang="sk-SK" smtClean="0"/>
              <a:t>4. 9. 2024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56319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A0BC4EBD-EA98-7C40-BD75-2D6A26D8BAAC}" type="datetime1">
              <a:rPr lang="sk-SK" smtClean="0"/>
              <a:t>4. 9. 2024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3569485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7352C02B-173F-BF46-8B02-20B6620F793C}" type="datetime1">
              <a:rPr lang="sk-SK" smtClean="0"/>
              <a:t>4. 9. 2024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2468284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2CA2E-0E7B-3840-99F7-2F47C5C90CE8}" type="datetime1">
              <a:rPr lang="sk-SK" smtClean="0"/>
              <a:t>4. 9. 2024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167024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EFFC3-6657-4643-B3E2-E6F7F9BC3DA3}" type="datetime1">
              <a:rPr lang="sk-SK" smtClean="0"/>
              <a:t>4. 9. 2024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210989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FB4348-4464-9446-9B20-E29867F63379}" type="datetime1">
              <a:rPr lang="sk-SK" smtClean="0"/>
              <a:t>4. 9. 2024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62F3CC8-5668-479F-9959-A1034D950817}" type="slidenum">
              <a:rPr lang="cs-CZ" smtClean="0"/>
              <a:t>‹#›</a:t>
            </a:fld>
            <a:endParaRPr lang="cs-CZ"/>
          </a:p>
        </p:txBody>
      </p:sp>
    </p:spTree>
    <p:extLst>
      <p:ext uri="{BB962C8B-B14F-4D97-AF65-F5344CB8AC3E}">
        <p14:creationId xmlns:p14="http://schemas.microsoft.com/office/powerpoint/2010/main" val="1612220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3CFE5-966A-A640-8135-24DE93159921}" type="datetime1">
              <a:rPr lang="sk-SK" smtClean="0"/>
              <a:t>4. 9. 2024</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F3CC8-5668-479F-9959-A1034D950817}" type="slidenum">
              <a:rPr lang="cs-CZ" smtClean="0"/>
              <a:t>‹#›</a:t>
            </a:fld>
            <a:endParaRPr lang="cs-CZ"/>
          </a:p>
        </p:txBody>
      </p:sp>
    </p:spTree>
    <p:extLst>
      <p:ext uri="{BB962C8B-B14F-4D97-AF65-F5344CB8AC3E}">
        <p14:creationId xmlns:p14="http://schemas.microsoft.com/office/powerpoint/2010/main" val="184164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2.png"/><Relationship Id="rId5" Type="http://schemas.openxmlformats.org/officeDocument/2006/relationships/oleObject" Target="../embeddings/oleObject1.bin"/><Relationship Id="rId4" Type="http://schemas.openxmlformats.org/officeDocument/2006/relationships/hyperlink" Target="https://www.minedu.sk/financovanie-regionalneho-skolstva/"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6.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17.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2.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Skupina 15">
            <a:extLst>
              <a:ext uri="{FF2B5EF4-FFF2-40B4-BE49-F238E27FC236}">
                <a16:creationId xmlns:a16="http://schemas.microsoft.com/office/drawing/2014/main" id="{3E31A2D2-D409-8342-ACBB-1DBC549798FB}"/>
              </a:ext>
            </a:extLst>
          </p:cNvPr>
          <p:cNvGrpSpPr/>
          <p:nvPr/>
        </p:nvGrpSpPr>
        <p:grpSpPr>
          <a:xfrm rot="16200000">
            <a:off x="2667002" y="3428999"/>
            <a:ext cx="6858000" cy="1"/>
            <a:chOff x="-264725" y="6202082"/>
            <a:chExt cx="9324563" cy="1"/>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rot="5400000" flipV="1">
              <a:off x="7183413" y="4325657"/>
              <a:ext cx="0" cy="3752851"/>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rot="5400000" flipV="1">
              <a:off x="4437847" y="5332942"/>
              <a:ext cx="0" cy="1738282"/>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rot="5400000" flipV="1">
              <a:off x="1651991" y="4285366"/>
              <a:ext cx="0" cy="3833431"/>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a:t>
            </a:fld>
            <a:endParaRPr lang="cs-CZ" dirty="0">
              <a:solidFill>
                <a:schemeClr val="tx1">
                  <a:lumMod val="85000"/>
                  <a:lumOff val="15000"/>
                </a:schemeClr>
              </a:solidFill>
            </a:endParaRPr>
          </a:p>
        </p:txBody>
      </p:sp>
      <p:sp>
        <p:nvSpPr>
          <p:cNvPr id="28" name="BlokTextu 27">
            <a:extLst>
              <a:ext uri="{FF2B5EF4-FFF2-40B4-BE49-F238E27FC236}">
                <a16:creationId xmlns:a16="http://schemas.microsoft.com/office/drawing/2014/main" id="{8AC93EAC-5658-F045-855B-F4DA5569DCDD}"/>
              </a:ext>
            </a:extLst>
          </p:cNvPr>
          <p:cNvSpPr txBox="1"/>
          <p:nvPr/>
        </p:nvSpPr>
        <p:spPr>
          <a:xfrm>
            <a:off x="6275388" y="2676856"/>
            <a:ext cx="3860980" cy="2462213"/>
          </a:xfrm>
          <a:prstGeom prst="rect">
            <a:avLst/>
          </a:prstGeom>
          <a:noFill/>
        </p:spPr>
        <p:txBody>
          <a:bodyPr wrap="square" lIns="0" tIns="0" rIns="0" bIns="0" rtlCol="0">
            <a:spAutoFit/>
          </a:bodyPr>
          <a:lstStyle/>
          <a:p>
            <a:r>
              <a:rPr lang="sk-SK" sz="3200" dirty="0">
                <a:solidFill>
                  <a:srgbClr val="004287"/>
                </a:solidFill>
              </a:rPr>
              <a:t>FINANCOVANIE 2024/2025</a:t>
            </a:r>
          </a:p>
          <a:p>
            <a:endParaRPr lang="sk-SK" sz="3200" dirty="0">
              <a:solidFill>
                <a:srgbClr val="004287"/>
              </a:solidFill>
            </a:endParaRPr>
          </a:p>
          <a:p>
            <a:r>
              <a:rPr lang="sk-SK" sz="3200" dirty="0">
                <a:solidFill>
                  <a:srgbClr val="004287"/>
                </a:solidFill>
              </a:rPr>
              <a:t>Odbor ekonomiky </a:t>
            </a:r>
            <a:r>
              <a:rPr lang="sk-SK" sz="3200" dirty="0" smtClean="0">
                <a:solidFill>
                  <a:srgbClr val="004287"/>
                </a:solidFill>
              </a:rPr>
              <a:t>RÚŠS v Košiciach</a:t>
            </a:r>
            <a:endParaRPr lang="sk-SK" sz="3200" dirty="0">
              <a:solidFill>
                <a:srgbClr val="004287"/>
              </a:solidFill>
            </a:endParaRPr>
          </a:p>
        </p:txBody>
      </p:sp>
      <p:pic>
        <p:nvPicPr>
          <p:cNvPr id="11" name="Obrázok 10">
            <a:extLst>
              <a:ext uri="{FF2B5EF4-FFF2-40B4-BE49-F238E27FC236}">
                <a16:creationId xmlns:a16="http://schemas.microsoft.com/office/drawing/2014/main" id="{CED34627-DD95-1845-85A0-8FBF18FFBBBB}"/>
              </a:ext>
            </a:extLst>
          </p:cNvPr>
          <p:cNvPicPr>
            <a:picLocks noChangeAspect="1"/>
          </p:cNvPicPr>
          <p:nvPr/>
        </p:nvPicPr>
        <p:blipFill rotWithShape="1">
          <a:blip r:embed="rId3">
            <a:extLst>
              <a:ext uri="{28A0092B-C50C-407E-A947-70E740481C1C}">
                <a14:useLocalDpi xmlns:a14="http://schemas.microsoft.com/office/drawing/2010/main" val="0"/>
              </a:ext>
            </a:extLst>
          </a:blip>
          <a:srcRect l="1046" t="-1" r="77324" b="28219"/>
          <a:stretch/>
        </p:blipFill>
        <p:spPr>
          <a:xfrm>
            <a:off x="4760890" y="2435446"/>
            <a:ext cx="1393571" cy="1718738"/>
          </a:xfrm>
          <a:prstGeom prst="rect">
            <a:avLst/>
          </a:prstGeom>
        </p:spPr>
      </p:pic>
    </p:spTree>
    <p:extLst>
      <p:ext uri="{BB962C8B-B14F-4D97-AF65-F5344CB8AC3E}">
        <p14:creationId xmlns:p14="http://schemas.microsoft.com/office/powerpoint/2010/main" val="503116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663791"/>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10</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671119" y="1013919"/>
            <a:ext cx="10855354" cy="430887"/>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ČERPANIE A PRESUN </a:t>
            </a:r>
            <a:r>
              <a:rPr lang="sk-SK" sz="2800" b="1" dirty="0" smtClean="0">
                <a:solidFill>
                  <a:schemeClr val="bg1"/>
                </a:solidFill>
                <a:effectLst>
                  <a:outerShdw blurRad="50800" dist="50800" dir="5400000" sx="1000" sy="1000" algn="ctr" rotWithShape="0">
                    <a:srgbClr val="000000">
                      <a:alpha val="43137"/>
                    </a:srgbClr>
                  </a:outerShdw>
                </a:effectLst>
              </a:rPr>
              <a:t>NEVYČERPANÝCH FINANČNÝCH </a:t>
            </a:r>
            <a:r>
              <a:rPr lang="sk-SK" sz="2800" b="1" dirty="0">
                <a:solidFill>
                  <a:schemeClr val="bg1"/>
                </a:solidFill>
                <a:effectLst>
                  <a:outerShdw blurRad="50800" dist="50800" dir="5400000" sx="1000" sy="1000" algn="ctr" rotWithShape="0">
                    <a:srgbClr val="000000">
                      <a:alpha val="43137"/>
                    </a:srgbClr>
                  </a:outerShdw>
                </a:effectLst>
              </a:rPr>
              <a:t>PROSTRIEDKOV</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505759" y="1661890"/>
            <a:ext cx="10867291" cy="4616648"/>
          </a:xfrm>
          <a:prstGeom prst="rect">
            <a:avLst/>
          </a:prstGeom>
          <a:noFill/>
        </p:spPr>
        <p:txBody>
          <a:bodyPr wrap="square" lIns="0" tIns="0" rIns="0" bIns="0" rtlCol="0">
            <a:spAutoFit/>
          </a:bodyPr>
          <a:lstStyle/>
          <a:p>
            <a:pPr lvl="0" defTabSz="457200">
              <a:defRPr/>
            </a:pPr>
            <a:r>
              <a:rPr lang="sk-SK" sz="1100" b="1" dirty="0">
                <a:solidFill>
                  <a:prstClr val="black"/>
                </a:solidFill>
              </a:rPr>
              <a:t>3</a:t>
            </a:r>
            <a:r>
              <a:rPr lang="sk-SK" sz="1100" b="1" dirty="0" smtClean="0">
                <a:solidFill>
                  <a:prstClr val="black"/>
                </a:solidFill>
              </a:rPr>
              <a:t>.a</a:t>
            </a:r>
            <a:r>
              <a:rPr lang="sk-SK" sz="1100" b="1" dirty="0">
                <a:solidFill>
                  <a:prstClr val="black"/>
                </a:solidFill>
              </a:rPr>
              <a:t>) Do </a:t>
            </a:r>
            <a:r>
              <a:rPr lang="sk-SK" sz="1100" b="1" dirty="0" smtClean="0">
                <a:solidFill>
                  <a:prstClr val="black"/>
                </a:solidFill>
              </a:rPr>
              <a:t>nového rozpočtového </a:t>
            </a:r>
            <a:r>
              <a:rPr lang="sk-SK" sz="1100" b="1" dirty="0">
                <a:solidFill>
                  <a:prstClr val="black"/>
                </a:solidFill>
              </a:rPr>
              <a:t>roka </a:t>
            </a:r>
            <a:r>
              <a:rPr lang="sk-SK" sz="1100" b="1" dirty="0" smtClean="0">
                <a:solidFill>
                  <a:prstClr val="black"/>
                </a:solidFill>
              </a:rPr>
              <a:t>si škola môže presunúť </a:t>
            </a:r>
            <a:r>
              <a:rPr lang="sk-SK" sz="1100" b="1" dirty="0">
                <a:solidFill>
                  <a:prstClr val="black"/>
                </a:solidFill>
              </a:rPr>
              <a:t>a </a:t>
            </a:r>
            <a:r>
              <a:rPr lang="sk-SK" sz="1100" b="1" dirty="0" smtClean="0">
                <a:solidFill>
                  <a:prstClr val="black"/>
                </a:solidFill>
              </a:rPr>
              <a:t>čerpať do 31.marca tieto nevyčerpané FP:</a:t>
            </a:r>
            <a:endParaRPr lang="sk-SK" sz="1100" b="1" dirty="0">
              <a:solidFill>
                <a:prstClr val="black"/>
              </a:solidFill>
            </a:endParaRPr>
          </a:p>
          <a:p>
            <a:pPr marL="285750" lvl="0" indent="-285750" defTabSz="457200">
              <a:buFont typeface="Arial" panose="020B0604020202020204" pitchFamily="34" charset="0"/>
              <a:buChar char="•"/>
              <a:defRPr/>
            </a:pPr>
            <a:r>
              <a:rPr lang="sk-SK" sz="1100" dirty="0">
                <a:solidFill>
                  <a:prstClr val="black"/>
                </a:solidFill>
              </a:rPr>
              <a:t>normatívne </a:t>
            </a:r>
            <a:r>
              <a:rPr lang="sk-SK" sz="1100" dirty="0" smtClean="0">
                <a:solidFill>
                  <a:prstClr val="black"/>
                </a:solidFill>
              </a:rPr>
              <a:t>FP</a:t>
            </a:r>
          </a:p>
          <a:p>
            <a:pPr marL="285750" indent="-285750" defTabSz="457200">
              <a:buFont typeface="Arial" panose="020B0604020202020204" pitchFamily="34" charset="0"/>
              <a:buChar char="•"/>
              <a:defRPr/>
            </a:pPr>
            <a:r>
              <a:rPr lang="sk-SK" sz="1100" dirty="0">
                <a:solidFill>
                  <a:prstClr val="black"/>
                </a:solidFill>
              </a:rPr>
              <a:t>príspevok na záujmové vzdelávanie - vzdelávacie poukazy</a:t>
            </a:r>
          </a:p>
          <a:p>
            <a:pPr marL="285750" lvl="0" indent="-285750" defTabSz="457200">
              <a:buFont typeface="Arial" panose="020B0604020202020204" pitchFamily="34" charset="0"/>
              <a:buChar char="•"/>
              <a:defRPr/>
            </a:pPr>
            <a:r>
              <a:rPr lang="sk-SK" sz="1100" dirty="0">
                <a:solidFill>
                  <a:prstClr val="black"/>
                </a:solidFill>
              </a:rPr>
              <a:t>príspevok na výchovu a vzdelávanie pre materské školy a registrované </a:t>
            </a:r>
            <a:r>
              <a:rPr lang="sk-SK" sz="1100" dirty="0" smtClean="0">
                <a:solidFill>
                  <a:prstClr val="black"/>
                </a:solidFill>
              </a:rPr>
              <a:t>zariadenia</a:t>
            </a:r>
          </a:p>
          <a:p>
            <a:pPr marL="285750" indent="-285750" defTabSz="457200">
              <a:buFont typeface="Arial" panose="020B0604020202020204" pitchFamily="34" charset="0"/>
              <a:buChar char="•"/>
              <a:defRPr/>
            </a:pPr>
            <a:r>
              <a:rPr lang="sk-SK" sz="1100" dirty="0">
                <a:solidFill>
                  <a:prstClr val="black"/>
                </a:solidFill>
              </a:rPr>
              <a:t>príspevok na špecifiká</a:t>
            </a:r>
          </a:p>
          <a:p>
            <a:pPr marL="285750" indent="-285750" defTabSz="457200">
              <a:buFont typeface="Arial" panose="020B0604020202020204" pitchFamily="34" charset="0"/>
              <a:buChar char="•"/>
              <a:defRPr/>
            </a:pPr>
            <a:r>
              <a:rPr lang="sk-SK" sz="1100" dirty="0">
                <a:solidFill>
                  <a:prstClr val="black"/>
                </a:solidFill>
              </a:rPr>
              <a:t>príspevok pre žiakov zo sociálne znevýhodneného prostredia</a:t>
            </a:r>
          </a:p>
          <a:p>
            <a:pPr marL="285750" indent="-285750" defTabSz="457200">
              <a:buFont typeface="Arial" panose="020B0604020202020204" pitchFamily="34" charset="0"/>
              <a:buChar char="•"/>
              <a:defRPr/>
            </a:pPr>
            <a:r>
              <a:rPr lang="sk-SK" sz="1100" dirty="0">
                <a:solidFill>
                  <a:prstClr val="black"/>
                </a:solidFill>
              </a:rPr>
              <a:t>riešenie havarijných situácií</a:t>
            </a:r>
          </a:p>
          <a:p>
            <a:pPr marL="285750" indent="-285750" defTabSz="457200">
              <a:buFont typeface="Arial" panose="020B0604020202020204" pitchFamily="34" charset="0"/>
              <a:buChar char="•"/>
              <a:defRPr/>
            </a:pPr>
            <a:r>
              <a:rPr lang="sk-SK" sz="1100" dirty="0">
                <a:solidFill>
                  <a:prstClr val="black"/>
                </a:solidFill>
              </a:rPr>
              <a:t>mimoriadne výsledky </a:t>
            </a:r>
            <a:r>
              <a:rPr lang="sk-SK" sz="1100" dirty="0" smtClean="0">
                <a:solidFill>
                  <a:prstClr val="black"/>
                </a:solidFill>
              </a:rPr>
              <a:t>žiakov</a:t>
            </a:r>
            <a:endParaRPr lang="sk-SK" sz="1100" dirty="0">
              <a:solidFill>
                <a:prstClr val="black"/>
              </a:solidFill>
            </a:endParaRPr>
          </a:p>
          <a:p>
            <a:pPr marL="285750" lvl="0" indent="-285750" defTabSz="457200">
              <a:buFont typeface="Arial" panose="020B0604020202020204" pitchFamily="34" charset="0"/>
              <a:buChar char="•"/>
              <a:defRPr/>
            </a:pPr>
            <a:r>
              <a:rPr lang="sk-SK" sz="1100" dirty="0">
                <a:solidFill>
                  <a:prstClr val="black"/>
                </a:solidFill>
              </a:rPr>
              <a:t>dopravné pre </a:t>
            </a:r>
            <a:r>
              <a:rPr lang="sk-SK" sz="1100" dirty="0" smtClean="0">
                <a:solidFill>
                  <a:prstClr val="black"/>
                </a:solidFill>
              </a:rPr>
              <a:t>žiakov</a:t>
            </a:r>
            <a:endParaRPr lang="sk-SK" sz="1100" dirty="0">
              <a:solidFill>
                <a:prstClr val="black"/>
              </a:solidFill>
            </a:endParaRPr>
          </a:p>
          <a:p>
            <a:pPr lvl="0" defTabSz="457200">
              <a:defRPr/>
            </a:pPr>
            <a:r>
              <a:rPr lang="sk-SK" sz="1100" b="1" dirty="0" smtClean="0">
                <a:solidFill>
                  <a:prstClr val="black"/>
                </a:solidFill>
              </a:rPr>
              <a:t>POZOR !!! Tieto FP </a:t>
            </a:r>
            <a:r>
              <a:rPr lang="sk-SK" sz="1100" b="1" dirty="0">
                <a:solidFill>
                  <a:prstClr val="black"/>
                </a:solidFill>
              </a:rPr>
              <a:t>musia byť </a:t>
            </a:r>
            <a:r>
              <a:rPr lang="sk-SK" sz="1100" b="1" dirty="0" smtClean="0">
                <a:solidFill>
                  <a:prstClr val="black"/>
                </a:solidFill>
              </a:rPr>
              <a:t>pripísané na účet zriaďovateľa</a:t>
            </a:r>
            <a:r>
              <a:rPr lang="sk-SK" sz="1100" b="1" dirty="0">
                <a:solidFill>
                  <a:prstClr val="black"/>
                </a:solidFill>
              </a:rPr>
              <a:t> </a:t>
            </a:r>
            <a:r>
              <a:rPr lang="sk-SK" sz="1100" b="1" dirty="0" smtClean="0">
                <a:solidFill>
                  <a:prstClr val="black"/>
                </a:solidFill>
              </a:rPr>
              <a:t>po </a:t>
            </a:r>
            <a:r>
              <a:rPr lang="sk-SK" sz="1100" b="1" dirty="0">
                <a:solidFill>
                  <a:prstClr val="black"/>
                </a:solidFill>
              </a:rPr>
              <a:t>31. </a:t>
            </a:r>
            <a:r>
              <a:rPr lang="sk-SK" sz="1100" b="1" dirty="0" smtClean="0">
                <a:solidFill>
                  <a:prstClr val="black"/>
                </a:solidFill>
              </a:rPr>
              <a:t>júli </a:t>
            </a:r>
            <a:r>
              <a:rPr lang="sk-SK" sz="1100" b="1" dirty="0">
                <a:solidFill>
                  <a:prstClr val="black"/>
                </a:solidFill>
              </a:rPr>
              <a:t>a </a:t>
            </a:r>
            <a:r>
              <a:rPr lang="sk-SK" sz="1100" b="1" dirty="0" smtClean="0">
                <a:solidFill>
                  <a:prstClr val="black"/>
                </a:solidFill>
              </a:rPr>
              <a:t>musí ísť o bežné výdavky – uvedené sa netýka mzdových výdavkov </a:t>
            </a:r>
            <a:r>
              <a:rPr lang="sk-SK" sz="1100" b="1" dirty="0">
                <a:solidFill>
                  <a:prstClr val="black"/>
                </a:solidFill>
              </a:rPr>
              <a:t>a </a:t>
            </a:r>
            <a:r>
              <a:rPr lang="sk-SK" sz="1100" b="1" dirty="0" smtClean="0">
                <a:solidFill>
                  <a:prstClr val="black"/>
                </a:solidFill>
              </a:rPr>
              <a:t>výdavkov na dohody </a:t>
            </a:r>
            <a:r>
              <a:rPr lang="sk-SK" sz="1100" b="1" dirty="0">
                <a:solidFill>
                  <a:prstClr val="black"/>
                </a:solidFill>
              </a:rPr>
              <a:t>o prácach vykonávaných mimo pracovného </a:t>
            </a:r>
            <a:r>
              <a:rPr lang="sk-SK" sz="1100" b="1" dirty="0" smtClean="0">
                <a:solidFill>
                  <a:prstClr val="black"/>
                </a:solidFill>
              </a:rPr>
              <a:t>pomeru !!!</a:t>
            </a:r>
            <a:endParaRPr lang="sk-SK" sz="1100" b="1" dirty="0">
              <a:solidFill>
                <a:prstClr val="black"/>
              </a:solidFill>
            </a:endParaRPr>
          </a:p>
          <a:p>
            <a:pPr lvl="0" defTabSz="457200">
              <a:defRPr/>
            </a:pPr>
            <a:endParaRPr lang="sk-SK" sz="700" dirty="0">
              <a:solidFill>
                <a:prstClr val="black"/>
              </a:solidFill>
            </a:endParaRPr>
          </a:p>
          <a:p>
            <a:pPr lvl="0">
              <a:defRPr/>
            </a:pPr>
            <a:r>
              <a:rPr lang="sk-SK" sz="1100" b="1" dirty="0">
                <a:solidFill>
                  <a:prstClr val="black"/>
                </a:solidFill>
              </a:rPr>
              <a:t>3</a:t>
            </a:r>
            <a:r>
              <a:rPr lang="sk-SK" sz="1100" b="1" dirty="0" smtClean="0">
                <a:solidFill>
                  <a:prstClr val="black"/>
                </a:solidFill>
              </a:rPr>
              <a:t>.b</a:t>
            </a:r>
            <a:r>
              <a:rPr lang="sk-SK" sz="1100" b="1" dirty="0">
                <a:solidFill>
                  <a:prstClr val="black"/>
                </a:solidFill>
              </a:rPr>
              <a:t>) Do konca rozpočtového roka </a:t>
            </a:r>
            <a:r>
              <a:rPr lang="sk-SK" sz="1100" b="1" dirty="0" smtClean="0">
                <a:solidFill>
                  <a:prstClr val="black"/>
                </a:solidFill>
              </a:rPr>
              <a:t>škola musí vyčerpať alebo </a:t>
            </a:r>
            <a:r>
              <a:rPr lang="sk-SK" sz="1100" b="1" dirty="0">
                <a:solidFill>
                  <a:prstClr val="black"/>
                </a:solidFill>
              </a:rPr>
              <a:t>vrátiť </a:t>
            </a:r>
            <a:r>
              <a:rPr lang="sk-SK" sz="1100" b="1" dirty="0" smtClean="0">
                <a:solidFill>
                  <a:prstClr val="black"/>
                </a:solidFill>
              </a:rPr>
              <a:t>tieto nevyčerpané </a:t>
            </a:r>
            <a:r>
              <a:rPr lang="sk-SK" sz="1100" b="1" dirty="0">
                <a:solidFill>
                  <a:prstClr val="black"/>
                </a:solidFill>
              </a:rPr>
              <a:t>FP (termín </a:t>
            </a:r>
            <a:r>
              <a:rPr lang="sk-SK" sz="1100" b="1" dirty="0" smtClean="0">
                <a:solidFill>
                  <a:prstClr val="black"/>
                </a:solidFill>
              </a:rPr>
              <a:t>na vrátenie </a:t>
            </a:r>
            <a:r>
              <a:rPr lang="sk-SK" sz="1100" b="1" dirty="0">
                <a:solidFill>
                  <a:prstClr val="black"/>
                </a:solidFill>
              </a:rPr>
              <a:t>je do 4. decembra </a:t>
            </a:r>
            <a:r>
              <a:rPr lang="sk-SK" sz="1100" b="1" dirty="0" smtClean="0">
                <a:solidFill>
                  <a:prstClr val="black"/>
                </a:solidFill>
              </a:rPr>
              <a:t>daného roka):</a:t>
            </a:r>
            <a:endParaRPr lang="sk-SK" sz="1100" b="1" dirty="0">
              <a:solidFill>
                <a:prstClr val="black"/>
              </a:solidFill>
            </a:endParaRPr>
          </a:p>
          <a:p>
            <a:pPr marL="285750" lvl="0" indent="-285750">
              <a:buFont typeface="Arial" panose="020B0604020202020204" pitchFamily="34" charset="0"/>
              <a:buChar char="•"/>
              <a:defRPr/>
            </a:pPr>
            <a:r>
              <a:rPr lang="sk-SK" sz="1100" dirty="0">
                <a:solidFill>
                  <a:prstClr val="black"/>
                </a:solidFill>
              </a:rPr>
              <a:t>príspevok na </a:t>
            </a:r>
            <a:r>
              <a:rPr lang="sk-SK" sz="1100" dirty="0" smtClean="0">
                <a:solidFill>
                  <a:prstClr val="black"/>
                </a:solidFill>
              </a:rPr>
              <a:t>kurz pohybových aktivít v prírode - lyžiarsky </a:t>
            </a:r>
            <a:r>
              <a:rPr lang="sk-SK" sz="1100" dirty="0">
                <a:solidFill>
                  <a:prstClr val="black"/>
                </a:solidFill>
              </a:rPr>
              <a:t>kurz</a:t>
            </a:r>
          </a:p>
          <a:p>
            <a:pPr marL="285750" lvl="0" indent="-285750">
              <a:buFont typeface="Arial" panose="020B0604020202020204" pitchFamily="34" charset="0"/>
              <a:buChar char="•"/>
              <a:defRPr/>
            </a:pPr>
            <a:r>
              <a:rPr lang="sk-SK" sz="1100" dirty="0">
                <a:solidFill>
                  <a:prstClr val="black"/>
                </a:solidFill>
              </a:rPr>
              <a:t>príspevok na školu v prírode</a:t>
            </a:r>
          </a:p>
          <a:p>
            <a:pPr marL="285750" lvl="0" indent="-285750">
              <a:buFont typeface="Arial" panose="020B0604020202020204" pitchFamily="34" charset="0"/>
              <a:buChar char="•"/>
              <a:defRPr/>
            </a:pPr>
            <a:r>
              <a:rPr lang="sk-SK" sz="1100" dirty="0">
                <a:solidFill>
                  <a:prstClr val="black"/>
                </a:solidFill>
              </a:rPr>
              <a:t>príspevok na edukačné </a:t>
            </a:r>
            <a:r>
              <a:rPr lang="sk-SK" sz="1100" dirty="0" smtClean="0">
                <a:solidFill>
                  <a:prstClr val="black"/>
                </a:solidFill>
              </a:rPr>
              <a:t>publikácie</a:t>
            </a:r>
          </a:p>
          <a:p>
            <a:pPr marL="285750" indent="-285750">
              <a:buFont typeface="Arial" panose="020B0604020202020204" pitchFamily="34" charset="0"/>
              <a:buChar char="•"/>
              <a:defRPr/>
            </a:pPr>
            <a:r>
              <a:rPr lang="sk-SK" sz="1100" dirty="0">
                <a:solidFill>
                  <a:prstClr val="black"/>
                </a:solidFill>
              </a:rPr>
              <a:t>príspevok na vakcíny</a:t>
            </a:r>
          </a:p>
          <a:p>
            <a:pPr marL="285750" indent="-285750">
              <a:buFont typeface="Arial" panose="020B0604020202020204" pitchFamily="34" charset="0"/>
              <a:buChar char="•"/>
              <a:defRPr/>
            </a:pPr>
            <a:r>
              <a:rPr lang="sk-SK" sz="1100" dirty="0">
                <a:solidFill>
                  <a:prstClr val="black"/>
                </a:solidFill>
              </a:rPr>
              <a:t>o</a:t>
            </a:r>
            <a:r>
              <a:rPr lang="sk-SK" sz="1100" dirty="0" smtClean="0">
                <a:solidFill>
                  <a:prstClr val="black"/>
                </a:solidFill>
              </a:rPr>
              <a:t>dchodné zamestnancom</a:t>
            </a:r>
          </a:p>
          <a:p>
            <a:pPr marL="285750" indent="-285750">
              <a:buFont typeface="Arial" panose="020B0604020202020204" pitchFamily="34" charset="0"/>
              <a:buChar char="•"/>
              <a:defRPr/>
            </a:pPr>
            <a:r>
              <a:rPr lang="sk-SK" sz="1100" dirty="0">
                <a:solidFill>
                  <a:prstClr val="black"/>
                </a:solidFill>
              </a:rPr>
              <a:t>príspevok na maturity</a:t>
            </a:r>
          </a:p>
          <a:p>
            <a:pPr marL="285750" indent="-285750">
              <a:buFont typeface="Arial" panose="020B0604020202020204" pitchFamily="34" charset="0"/>
              <a:buChar char="•"/>
              <a:defRPr/>
            </a:pPr>
            <a:r>
              <a:rPr lang="sk-SK" sz="1100" dirty="0">
                <a:solidFill>
                  <a:prstClr val="black"/>
                </a:solidFill>
              </a:rPr>
              <a:t>príspevok na rekreácie</a:t>
            </a:r>
          </a:p>
          <a:p>
            <a:pPr marL="285750" lvl="0" indent="-285750">
              <a:buFont typeface="Arial" panose="020B0604020202020204" pitchFamily="34" charset="0"/>
              <a:buChar char="•"/>
              <a:defRPr/>
            </a:pPr>
            <a:r>
              <a:rPr lang="sk-SK" sz="1100" dirty="0" smtClean="0">
                <a:solidFill>
                  <a:prstClr val="black"/>
                </a:solidFill>
              </a:rPr>
              <a:t>odstupné </a:t>
            </a:r>
            <a:r>
              <a:rPr lang="sk-SK" sz="1100" dirty="0">
                <a:solidFill>
                  <a:prstClr val="black"/>
                </a:solidFill>
              </a:rPr>
              <a:t>pre 65-ročných </a:t>
            </a:r>
            <a:r>
              <a:rPr lang="sk-SK" sz="1100" dirty="0" smtClean="0">
                <a:solidFill>
                  <a:prstClr val="black"/>
                </a:solidFill>
              </a:rPr>
              <a:t>pedagogických </a:t>
            </a:r>
            <a:r>
              <a:rPr lang="sk-SK" sz="1100" dirty="0">
                <a:solidFill>
                  <a:prstClr val="black"/>
                </a:solidFill>
              </a:rPr>
              <a:t>a </a:t>
            </a:r>
            <a:r>
              <a:rPr lang="sk-SK" sz="1100" dirty="0" smtClean="0">
                <a:solidFill>
                  <a:prstClr val="black"/>
                </a:solidFill>
              </a:rPr>
              <a:t>odborných zamestnancov</a:t>
            </a:r>
            <a:endParaRPr lang="sk-SK" sz="1100" dirty="0">
              <a:solidFill>
                <a:prstClr val="black"/>
              </a:solidFill>
            </a:endParaRPr>
          </a:p>
          <a:p>
            <a:pPr marL="285750" lvl="0" indent="-285750">
              <a:buFont typeface="Arial" panose="020B0604020202020204" pitchFamily="34" charset="0"/>
              <a:buChar char="•"/>
              <a:defRPr/>
            </a:pPr>
            <a:r>
              <a:rPr lang="sk-SK" sz="1100" dirty="0">
                <a:solidFill>
                  <a:prstClr val="black"/>
                </a:solidFill>
              </a:rPr>
              <a:t>príspevok na </a:t>
            </a:r>
            <a:r>
              <a:rPr lang="sk-SK" sz="1100" dirty="0" smtClean="0">
                <a:solidFill>
                  <a:prstClr val="black"/>
                </a:solidFill>
              </a:rPr>
              <a:t>jazykový kurz pre deti cudzincov</a:t>
            </a:r>
            <a:endParaRPr lang="sk-SK" sz="1100" dirty="0">
              <a:solidFill>
                <a:prstClr val="black"/>
              </a:solidFill>
            </a:endParaRPr>
          </a:p>
          <a:p>
            <a:pPr lvl="0" defTabSz="457200">
              <a:defRPr/>
            </a:pPr>
            <a:r>
              <a:rPr lang="sk-SK" sz="1100" b="1" dirty="0" smtClean="0">
                <a:solidFill>
                  <a:prstClr val="black"/>
                </a:solidFill>
              </a:rPr>
              <a:t>+ </a:t>
            </a:r>
            <a:r>
              <a:rPr lang="sk-SK" sz="1100" b="1" dirty="0">
                <a:solidFill>
                  <a:prstClr val="black"/>
                </a:solidFill>
              </a:rPr>
              <a:t>všetko v bode 2.a</a:t>
            </a:r>
            <a:r>
              <a:rPr lang="sk-SK" sz="1100" b="1" dirty="0" smtClean="0">
                <a:solidFill>
                  <a:prstClr val="black"/>
                </a:solidFill>
              </a:rPr>
              <a:t>), t. j. FP pripísané na účet zriaďovateľa do </a:t>
            </a:r>
            <a:r>
              <a:rPr lang="sk-SK" sz="1100" b="1" dirty="0">
                <a:solidFill>
                  <a:prstClr val="black"/>
                </a:solidFill>
              </a:rPr>
              <a:t>31. júla a tiež </a:t>
            </a:r>
            <a:r>
              <a:rPr lang="sk-SK" sz="1100" b="1" dirty="0" smtClean="0">
                <a:solidFill>
                  <a:prstClr val="black"/>
                </a:solidFill>
              </a:rPr>
              <a:t>FP</a:t>
            </a:r>
            <a:r>
              <a:rPr lang="sk-SK" sz="1100" b="1" dirty="0">
                <a:solidFill>
                  <a:prstClr val="black"/>
                </a:solidFill>
              </a:rPr>
              <a:t> </a:t>
            </a:r>
            <a:r>
              <a:rPr lang="sk-SK" sz="1100" b="1" dirty="0" smtClean="0">
                <a:solidFill>
                  <a:prstClr val="black"/>
                </a:solidFill>
              </a:rPr>
              <a:t>týkajúce sa mzdových výdavkov a výdavkov na dohody o prácach </a:t>
            </a:r>
            <a:r>
              <a:rPr lang="sk-SK" sz="1100" b="1" dirty="0">
                <a:solidFill>
                  <a:prstClr val="black"/>
                </a:solidFill>
              </a:rPr>
              <a:t>vykonávaných mimo pracovného pomeru.</a:t>
            </a:r>
          </a:p>
          <a:p>
            <a:pPr lvl="0">
              <a:defRPr/>
            </a:pPr>
            <a:endParaRPr lang="sk-SK" sz="700" b="1" dirty="0">
              <a:solidFill>
                <a:prstClr val="black"/>
              </a:solidFill>
            </a:endParaRPr>
          </a:p>
          <a:p>
            <a:pPr lvl="0">
              <a:defRPr/>
            </a:pPr>
            <a:r>
              <a:rPr lang="sk-SK" sz="1100" b="1" dirty="0">
                <a:solidFill>
                  <a:prstClr val="black"/>
                </a:solidFill>
              </a:rPr>
              <a:t>3</a:t>
            </a:r>
            <a:r>
              <a:rPr lang="sk-SK" sz="1100" b="1" dirty="0" smtClean="0">
                <a:solidFill>
                  <a:prstClr val="black"/>
                </a:solidFill>
              </a:rPr>
              <a:t>.c</a:t>
            </a:r>
            <a:r>
              <a:rPr lang="sk-SK" sz="1100" b="1" dirty="0">
                <a:solidFill>
                  <a:prstClr val="black"/>
                </a:solidFill>
              </a:rPr>
              <a:t>) Špecifické sú:</a:t>
            </a:r>
          </a:p>
          <a:p>
            <a:pPr marL="285750" lvl="0" indent="-285750">
              <a:buFont typeface="Arial" panose="020B0604020202020204" pitchFamily="34" charset="0"/>
              <a:buChar char="•"/>
              <a:defRPr/>
            </a:pPr>
            <a:r>
              <a:rPr lang="sk-SK" sz="1100" dirty="0">
                <a:solidFill>
                  <a:prstClr val="black"/>
                </a:solidFill>
              </a:rPr>
              <a:t>rozvojové projekty – na základe výzvy</a:t>
            </a:r>
          </a:p>
          <a:p>
            <a:pPr marL="285750" lvl="0" indent="-285750">
              <a:buFont typeface="Arial" panose="020B0604020202020204" pitchFamily="34" charset="0"/>
              <a:buChar char="•"/>
              <a:defRPr/>
            </a:pPr>
            <a:r>
              <a:rPr lang="sk-SK" sz="1100" dirty="0">
                <a:solidFill>
                  <a:prstClr val="black"/>
                </a:solidFill>
              </a:rPr>
              <a:t>m</a:t>
            </a:r>
            <a:r>
              <a:rPr lang="sk-SK" sz="1100" dirty="0" smtClean="0">
                <a:solidFill>
                  <a:prstClr val="black"/>
                </a:solidFill>
              </a:rPr>
              <a:t>echanizmus Plánu </a:t>
            </a:r>
            <a:r>
              <a:rPr lang="sk-SK" sz="1100" dirty="0">
                <a:solidFill>
                  <a:prstClr val="black"/>
                </a:solidFill>
              </a:rPr>
              <a:t>obnovy a odolnosti SR – na základe druhu podpory</a:t>
            </a:r>
          </a:p>
          <a:p>
            <a:pPr marL="285750" indent="-285750">
              <a:buFont typeface="Arial" panose="020B0604020202020204" pitchFamily="34" charset="0"/>
              <a:buChar char="•"/>
              <a:defRPr/>
            </a:pPr>
            <a:r>
              <a:rPr lang="sk-SK" sz="1100" dirty="0">
                <a:solidFill>
                  <a:prstClr val="black"/>
                </a:solidFill>
              </a:rPr>
              <a:t>podporné opatrenia – na základe druhu podpory</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9231"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277744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663791"/>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11</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417739" y="1013919"/>
            <a:ext cx="9043333" cy="430887"/>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POUŽITIE FINANČNÝCH PROSTRIEDKOV</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505759" y="1976813"/>
            <a:ext cx="10867291" cy="2616101"/>
          </a:xfrm>
          <a:prstGeom prst="rect">
            <a:avLst/>
          </a:prstGeom>
          <a:noFill/>
        </p:spPr>
        <p:txBody>
          <a:bodyPr wrap="square" lIns="0" tIns="0" rIns="0" bIns="0" rtlCol="0">
            <a:spAutoFit/>
          </a:bodyPr>
          <a:lstStyle/>
          <a:p>
            <a:pPr lvl="0">
              <a:defRPr/>
            </a:pPr>
            <a:r>
              <a:rPr lang="sk-SK" sz="1600" b="1" dirty="0" smtClean="0">
                <a:solidFill>
                  <a:prstClr val="black"/>
                </a:solidFill>
              </a:rPr>
              <a:t>Zákon č. </a:t>
            </a:r>
            <a:r>
              <a:rPr lang="sk-SK" sz="1600" b="1" dirty="0">
                <a:solidFill>
                  <a:prstClr val="black"/>
                </a:solidFill>
              </a:rPr>
              <a:t>597/2003 Z</a:t>
            </a:r>
            <a:r>
              <a:rPr lang="sk-SK" sz="1600" b="1" dirty="0" smtClean="0">
                <a:solidFill>
                  <a:prstClr val="black"/>
                </a:solidFill>
              </a:rPr>
              <a:t>. z</a:t>
            </a:r>
            <a:r>
              <a:rPr lang="sk-SK" sz="1600" b="1" dirty="0">
                <a:solidFill>
                  <a:prstClr val="black"/>
                </a:solidFill>
              </a:rPr>
              <a:t>. o financovaní základných škôl, stredných škôl a školských </a:t>
            </a:r>
            <a:r>
              <a:rPr lang="sk-SK" sz="1600" b="1" dirty="0" smtClean="0">
                <a:solidFill>
                  <a:prstClr val="black"/>
                </a:solidFill>
              </a:rPr>
              <a:t>zariadení v znení neskorších predpisov špecifikuje </a:t>
            </a:r>
            <a:r>
              <a:rPr lang="sk-SK" sz="1600" b="1" dirty="0">
                <a:solidFill>
                  <a:prstClr val="black"/>
                </a:solidFill>
              </a:rPr>
              <a:t>použitie </a:t>
            </a:r>
            <a:r>
              <a:rPr lang="sk-SK" sz="1600" b="1" dirty="0" smtClean="0">
                <a:solidFill>
                  <a:prstClr val="black"/>
                </a:solidFill>
              </a:rPr>
              <a:t>FP </a:t>
            </a:r>
            <a:r>
              <a:rPr lang="sk-SK" sz="1600" b="1" dirty="0">
                <a:solidFill>
                  <a:prstClr val="black"/>
                </a:solidFill>
              </a:rPr>
              <a:t>pri:</a:t>
            </a:r>
          </a:p>
          <a:p>
            <a:pPr marL="285750" indent="-285750">
              <a:buFontTx/>
              <a:buChar char="-"/>
              <a:defRPr/>
            </a:pPr>
            <a:r>
              <a:rPr lang="sk-SK" sz="1400" dirty="0">
                <a:solidFill>
                  <a:prstClr val="black"/>
                </a:solidFill>
              </a:rPr>
              <a:t>financovaní mimoriadnych výsledkov žiakov</a:t>
            </a:r>
          </a:p>
          <a:p>
            <a:pPr marL="285750" indent="-285750">
              <a:buFontTx/>
              <a:buChar char="-"/>
              <a:defRPr/>
            </a:pPr>
            <a:r>
              <a:rPr lang="sk-SK" sz="1400" dirty="0">
                <a:solidFill>
                  <a:prstClr val="black"/>
                </a:solidFill>
              </a:rPr>
              <a:t>financovaní rozvojových projektov</a:t>
            </a:r>
          </a:p>
          <a:p>
            <a:pPr marL="285750" indent="-285750">
              <a:buFontTx/>
              <a:buChar char="-"/>
              <a:defRPr/>
            </a:pPr>
            <a:r>
              <a:rPr lang="sk-SK" sz="1400" dirty="0">
                <a:solidFill>
                  <a:prstClr val="black"/>
                </a:solidFill>
              </a:rPr>
              <a:t>financovaní podporných opatrení</a:t>
            </a:r>
          </a:p>
          <a:p>
            <a:pPr marL="285750" indent="-285750">
              <a:buFontTx/>
              <a:buChar char="-"/>
              <a:defRPr/>
            </a:pPr>
            <a:r>
              <a:rPr lang="sk-SK" sz="1400" dirty="0">
                <a:solidFill>
                  <a:prstClr val="black"/>
                </a:solidFill>
              </a:rPr>
              <a:t>financovaní príspevku na výchovu a vzdelávanie v materských školách a registrovaných zariadeniach</a:t>
            </a:r>
          </a:p>
          <a:p>
            <a:pPr marL="285750" indent="-285750">
              <a:buFontTx/>
              <a:buChar char="-"/>
              <a:defRPr/>
            </a:pPr>
            <a:r>
              <a:rPr lang="sk-SK" sz="1400" dirty="0">
                <a:solidFill>
                  <a:prstClr val="black"/>
                </a:solidFill>
              </a:rPr>
              <a:t>financovaní príspevku pre žiakov zo </a:t>
            </a:r>
            <a:r>
              <a:rPr lang="sk-SK" sz="1400" dirty="0" smtClean="0">
                <a:solidFill>
                  <a:prstClr val="black"/>
                </a:solidFill>
              </a:rPr>
              <a:t>sociálne znevýhodneného </a:t>
            </a:r>
            <a:r>
              <a:rPr lang="sk-SK" sz="1400" dirty="0">
                <a:solidFill>
                  <a:prstClr val="black"/>
                </a:solidFill>
              </a:rPr>
              <a:t>prostredia</a:t>
            </a:r>
          </a:p>
          <a:p>
            <a:pPr marL="285750" indent="-285750">
              <a:buFontTx/>
              <a:buChar char="-"/>
              <a:defRPr/>
            </a:pPr>
            <a:endParaRPr lang="sk-SK" b="1" dirty="0">
              <a:solidFill>
                <a:prstClr val="black"/>
              </a:solidFill>
            </a:endParaRPr>
          </a:p>
          <a:p>
            <a:pPr marL="285750" indent="-285750">
              <a:buFontTx/>
              <a:buChar char="-"/>
              <a:defRPr/>
            </a:pPr>
            <a:endParaRPr lang="sk-SK" b="1" dirty="0">
              <a:solidFill>
                <a:prstClr val="black"/>
              </a:solidFill>
            </a:endParaRPr>
          </a:p>
          <a:p>
            <a:pPr marL="285750" indent="-285750">
              <a:buFont typeface="Wingdings" panose="05000000000000000000" pitchFamily="2" charset="2"/>
              <a:buChar char="Ø"/>
              <a:defRPr/>
            </a:pPr>
            <a:r>
              <a:rPr lang="sk-SK" sz="1600" dirty="0" smtClean="0">
                <a:solidFill>
                  <a:prstClr val="black"/>
                </a:solidFill>
              </a:rPr>
              <a:t>Do pozornosti</a:t>
            </a:r>
            <a:r>
              <a:rPr lang="sk-SK" sz="1600" b="1" dirty="0" smtClean="0">
                <a:solidFill>
                  <a:prstClr val="black"/>
                </a:solidFill>
              </a:rPr>
              <a:t> </a:t>
            </a:r>
            <a:r>
              <a:rPr lang="sk-SK" sz="1600" dirty="0" smtClean="0">
                <a:solidFill>
                  <a:prstClr val="black"/>
                </a:solidFill>
              </a:rPr>
              <a:t>web </a:t>
            </a:r>
            <a:r>
              <a:rPr lang="sk-SK" sz="1600" dirty="0" err="1">
                <a:solidFill>
                  <a:prstClr val="black"/>
                </a:solidFill>
              </a:rPr>
              <a:t>MŠVVaM</a:t>
            </a:r>
            <a:r>
              <a:rPr lang="sk-SK" sz="1600" dirty="0">
                <a:solidFill>
                  <a:prstClr val="black"/>
                </a:solidFill>
              </a:rPr>
              <a:t> SR </a:t>
            </a:r>
            <a:r>
              <a:rPr lang="sk-SK" sz="1600" dirty="0">
                <a:hlinkClick r:id="rId4"/>
              </a:rPr>
              <a:t>Financovanie regionálneho školstva | Ministerstvo školstva, výskumu, vývoja a mládeže Slovenskej republiky (minedu.sk)</a:t>
            </a:r>
            <a:endParaRPr lang="sk-SK" sz="1600" b="1" dirty="0">
              <a:solidFill>
                <a:prstClr val="black"/>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0253" name="Bitová mapa" r:id="rId5" imgW="2228571" imgH="800212" progId="Paint.Picture">
                  <p:embed/>
                </p:oleObj>
              </mc:Choice>
              <mc:Fallback>
                <p:oleObj name="Bitová mapa" r:id="rId5" imgW="2228571" imgH="800212" progId="Paint.Picture">
                  <p:embed/>
                  <p:pic>
                    <p:nvPicPr>
                      <p:cNvPr id="15" name="Objek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4262301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2F3CC8-5668-479F-9959-A1034D950817}" type="slidenum">
              <a:rPr kumimoji="0" lang="cs-CZ" sz="1200" b="0" i="0" u="none" strike="noStrike" kern="1200" cap="none" spc="0" normalizeH="0" baseline="0" noProof="0" smtClean="0">
                <a:ln>
                  <a:noFill/>
                </a:ln>
                <a:solidFill>
                  <a:prstClr val="black">
                    <a:lumMod val="85000"/>
                    <a:lumOff val="1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cs-CZ" sz="12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000" b="0"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FINANCOVANIE</a:t>
            </a:r>
            <a:endParaRPr kumimoji="0" lang="sk-SK" sz="2000" b="0"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2" y="1013919"/>
            <a:ext cx="9043333" cy="430887"/>
          </a:xfrm>
          <a:prstGeom prst="rect">
            <a:avLst/>
          </a:prstGeom>
          <a:solidFill>
            <a:srgbClr val="C3112B"/>
          </a:solidFill>
        </p:spPr>
        <p:txBody>
          <a:bodyPr wrap="square" lIns="72000" tIns="0" rIns="7200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k-SK" sz="2800" b="1"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SPRÁVA O HOSPODÁRENÍ</a:t>
            </a:r>
            <a:endParaRPr kumimoji="0" lang="sk-SK" sz="2800" b="1"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654145" y="1860708"/>
            <a:ext cx="10867291" cy="3970318"/>
          </a:xfrm>
          <a:prstGeom prst="rect">
            <a:avLst/>
          </a:prstGeom>
          <a:noFill/>
        </p:spPr>
        <p:txBody>
          <a:bodyPr wrap="square" lIns="0" tIns="0" rIns="0" bIns="0"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400" b="0" i="0" u="none" strike="noStrike" kern="1200" cap="none" spc="0" normalizeH="0" baseline="0" noProof="0" dirty="0">
                <a:ln>
                  <a:noFill/>
                </a:ln>
                <a:solidFill>
                  <a:prstClr val="black"/>
                </a:solidFill>
                <a:effectLst/>
                <a:uLnTx/>
                <a:uFillTx/>
                <a:latin typeface="Calibri" panose="020F0502020204030204"/>
              </a:rPr>
              <a:t>štatistické zisťovanie sa vykonáva vyplnením elektronického Formulára pomocou </a:t>
            </a:r>
            <a:r>
              <a:rPr kumimoji="0" lang="sk-SK" sz="1400" b="1" i="0" u="none" strike="noStrike" kern="1200" cap="none" spc="0" normalizeH="0" baseline="0" noProof="0" dirty="0">
                <a:ln>
                  <a:noFill/>
                </a:ln>
                <a:solidFill>
                  <a:prstClr val="black"/>
                </a:solidFill>
                <a:effectLst/>
                <a:uLnTx/>
                <a:uFillTx/>
                <a:latin typeface="Calibri" panose="020F0502020204030204"/>
              </a:rPr>
              <a:t>internetovej aplikácie vykazy.sk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k-SK" sz="1400" dirty="0">
                <a:solidFill>
                  <a:prstClr val="black"/>
                </a:solidFill>
                <a:latin typeface="Calibri" panose="020F0502020204030204"/>
              </a:rPr>
              <a:t>s</a:t>
            </a:r>
            <a:r>
              <a:rPr kumimoji="0" lang="sk-SK" sz="1400" b="0" i="0" u="none" strike="noStrike" kern="1200" cap="none" spc="0" normalizeH="0" baseline="0" noProof="0" dirty="0" smtClean="0">
                <a:ln>
                  <a:noFill/>
                </a:ln>
                <a:solidFill>
                  <a:prstClr val="black"/>
                </a:solidFill>
                <a:effectLst/>
                <a:uLnTx/>
                <a:uFillTx/>
                <a:latin typeface="Calibri" panose="020F0502020204030204"/>
              </a:rPr>
              <a:t>práva </a:t>
            </a:r>
            <a:r>
              <a:rPr kumimoji="0" lang="sk-SK" sz="1400" b="0" i="0" u="none" strike="noStrike" kern="1200" cap="none" spc="0" normalizeH="0" baseline="0" noProof="0" dirty="0">
                <a:ln>
                  <a:noFill/>
                </a:ln>
                <a:solidFill>
                  <a:prstClr val="black"/>
                </a:solidFill>
                <a:effectLst/>
                <a:uLnTx/>
                <a:uFillTx/>
                <a:latin typeface="Calibri" panose="020F0502020204030204"/>
              </a:rPr>
              <a:t>o hospodárení poskytuje komplexný prehľad o zdrojoch a použití </a:t>
            </a:r>
            <a:r>
              <a:rPr lang="sk-SK" sz="1400" dirty="0" smtClean="0">
                <a:solidFill>
                  <a:prstClr val="black"/>
                </a:solidFill>
                <a:latin typeface="Calibri" panose="020F0502020204030204"/>
              </a:rPr>
              <a:t>FP</a:t>
            </a:r>
            <a:r>
              <a:rPr kumimoji="0" lang="sk-SK" sz="1400" b="0" i="0" u="none" strike="noStrike" kern="1200" cap="none" spc="0" normalizeH="0" baseline="0" noProof="0" dirty="0" smtClean="0">
                <a:ln>
                  <a:noFill/>
                </a:ln>
                <a:solidFill>
                  <a:prstClr val="black"/>
                </a:solidFill>
                <a:effectLst/>
                <a:uLnTx/>
                <a:uFillTx/>
                <a:latin typeface="Calibri" panose="020F0502020204030204"/>
              </a:rPr>
              <a:t> </a:t>
            </a:r>
            <a:r>
              <a:rPr kumimoji="0" lang="sk-SK" sz="1400" b="0" i="0" u="none" strike="noStrike" kern="1200" cap="none" spc="0" normalizeH="0" baseline="0" noProof="0" dirty="0">
                <a:ln>
                  <a:noFill/>
                </a:ln>
                <a:solidFill>
                  <a:prstClr val="black"/>
                </a:solidFill>
                <a:effectLst/>
                <a:uLnTx/>
                <a:uFillTx/>
                <a:latin typeface="Calibri" panose="020F0502020204030204"/>
              </a:rPr>
              <a:t>nielen na celoštátnej úrovni, ale i na úrovni jednotlivých zriaďovateľov, dokonca i na úrovni jednotlivých škôl a školských zariadení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400" b="0" i="0" u="none" strike="noStrike" kern="1200" cap="none" spc="0" normalizeH="0" baseline="0" noProof="0" dirty="0">
                <a:ln>
                  <a:noFill/>
                </a:ln>
                <a:solidFill>
                  <a:prstClr val="black"/>
                </a:solidFill>
                <a:effectLst/>
                <a:uLnTx/>
                <a:uFillTx/>
                <a:latin typeface="Calibri" panose="020F0502020204030204"/>
              </a:rPr>
              <a:t>údaje, získané zo </a:t>
            </a:r>
            <a:r>
              <a:rPr kumimoji="0" lang="sk-SK" sz="1400" b="0" i="0" u="none" strike="noStrike" kern="1200" cap="none" spc="0" normalizeH="0" baseline="0" noProof="0" dirty="0" smtClean="0">
                <a:ln>
                  <a:noFill/>
                </a:ln>
                <a:solidFill>
                  <a:prstClr val="black"/>
                </a:solidFill>
                <a:effectLst/>
                <a:uLnTx/>
                <a:uFillTx/>
                <a:latin typeface="Calibri" panose="020F0502020204030204"/>
              </a:rPr>
              <a:t>Správy </a:t>
            </a:r>
            <a:r>
              <a:rPr kumimoji="0" lang="sk-SK" sz="1400" b="0" i="0" u="none" strike="noStrike" kern="1200" cap="none" spc="0" normalizeH="0" baseline="0" noProof="0" dirty="0">
                <a:ln>
                  <a:noFill/>
                </a:ln>
                <a:solidFill>
                  <a:prstClr val="black"/>
                </a:solidFill>
                <a:effectLst/>
                <a:uLnTx/>
                <a:uFillTx/>
                <a:latin typeface="Calibri" panose="020F0502020204030204"/>
              </a:rPr>
              <a:t>o hospodárení, sú východiskom pre podrobné analýzy a rozbory, na základe ktorých sa robia rozhodnutia týkajúce sa financovania regionálneho školstva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k-SK" sz="1400" dirty="0">
              <a:solidFill>
                <a:prstClr val="black"/>
              </a:solidFill>
              <a:latin typeface="Calibri" panose="020F0502020204030204"/>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k-SK" sz="14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sk-SK" sz="1400" b="1" i="0" u="none" strike="noStrike" kern="1200" cap="none" spc="0" normalizeH="0" baseline="0" noProof="0" dirty="0">
                <a:ln>
                  <a:noFill/>
                </a:ln>
                <a:solidFill>
                  <a:prstClr val="black"/>
                </a:solidFill>
                <a:effectLst/>
                <a:uLnTx/>
                <a:uFillTx/>
                <a:latin typeface="Calibri" panose="020F0502020204030204"/>
              </a:rPr>
              <a:t>Najčastejšie chyby pri vypracovávaní </a:t>
            </a:r>
            <a:r>
              <a:rPr kumimoji="0" lang="sk-SK" sz="1400" b="1" i="0" u="none" strike="noStrike" kern="1200" cap="none" spc="0" normalizeH="0" baseline="0" noProof="0" dirty="0" smtClean="0">
                <a:ln>
                  <a:noFill/>
                </a:ln>
                <a:solidFill>
                  <a:prstClr val="black"/>
                </a:solidFill>
                <a:effectLst/>
                <a:uLnTx/>
                <a:uFillTx/>
                <a:latin typeface="Calibri" panose="020F0502020204030204"/>
              </a:rPr>
              <a:t>Správy </a:t>
            </a:r>
            <a:r>
              <a:rPr kumimoji="0" lang="sk-SK" sz="1400" b="1" i="0" u="none" strike="noStrike" kern="1200" cap="none" spc="0" normalizeH="0" baseline="0" noProof="0" dirty="0">
                <a:ln>
                  <a:noFill/>
                </a:ln>
                <a:solidFill>
                  <a:prstClr val="black"/>
                </a:solidFill>
                <a:effectLst/>
                <a:uLnTx/>
                <a:uFillTx/>
                <a:latin typeface="Calibri" panose="020F0502020204030204"/>
              </a:rPr>
              <a:t>o hospodárení:</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400" b="0" i="0" u="none" strike="noStrike" kern="1200" cap="none" spc="0" normalizeH="0" baseline="0" noProof="0" dirty="0">
              <a:ln>
                <a:noFill/>
              </a:ln>
              <a:solidFill>
                <a:prstClr val="black"/>
              </a:solidFill>
              <a:effectLst/>
              <a:uLnTx/>
              <a:uFillTx/>
              <a:latin typeface="Calibri" panose="020F0502020204030204"/>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400" b="0" i="0" u="none" strike="noStrike" kern="1200" cap="none" spc="0" normalizeH="0" baseline="0" noProof="0" dirty="0">
                <a:ln>
                  <a:noFill/>
                </a:ln>
                <a:solidFill>
                  <a:prstClr val="black"/>
                </a:solidFill>
                <a:effectLst/>
                <a:uLnTx/>
                <a:uFillTx/>
                <a:latin typeface="Calibri" panose="020F0502020204030204"/>
              </a:rPr>
              <a:t>nedodržanie termínov na vypracovanie </a:t>
            </a:r>
            <a:r>
              <a:rPr kumimoji="0" lang="sk-SK" sz="1400" b="0" i="0" u="none" strike="noStrike" kern="1200" cap="none" spc="0" normalizeH="0" baseline="0" noProof="0" dirty="0" smtClean="0">
                <a:ln>
                  <a:noFill/>
                </a:ln>
                <a:solidFill>
                  <a:prstClr val="black"/>
                </a:solidFill>
                <a:effectLst/>
                <a:uLnTx/>
                <a:uFillTx/>
                <a:latin typeface="Calibri" panose="020F0502020204030204"/>
              </a:rPr>
              <a:t>Správy </a:t>
            </a:r>
            <a:r>
              <a:rPr kumimoji="0" lang="sk-SK" sz="1400" b="0" i="0" u="none" strike="noStrike" kern="1200" cap="none" spc="0" normalizeH="0" baseline="0" noProof="0" dirty="0">
                <a:ln>
                  <a:noFill/>
                </a:ln>
                <a:solidFill>
                  <a:prstClr val="black"/>
                </a:solidFill>
                <a:effectLst/>
                <a:uLnTx/>
                <a:uFillTx/>
                <a:latin typeface="Calibri" panose="020F0502020204030204"/>
              </a:rPr>
              <a:t>o hospodárení</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400" b="0" i="0" u="none" strike="noStrike" kern="1200" cap="none" spc="0" normalizeH="0" baseline="0" noProof="0" dirty="0">
                <a:ln>
                  <a:noFill/>
                </a:ln>
                <a:solidFill>
                  <a:prstClr val="black"/>
                </a:solidFill>
                <a:effectLst/>
                <a:uLnTx/>
                <a:uFillTx/>
                <a:latin typeface="Calibri" panose="020F0502020204030204"/>
              </a:rPr>
              <a:t>nesprávne vyčíslené </a:t>
            </a:r>
            <a:r>
              <a:rPr lang="sk-SK" sz="1400" dirty="0" smtClean="0">
                <a:solidFill>
                  <a:prstClr val="black"/>
                </a:solidFill>
                <a:latin typeface="Calibri" panose="020F0502020204030204"/>
              </a:rPr>
              <a:t>FP</a:t>
            </a:r>
            <a:r>
              <a:rPr kumimoji="0" lang="sk-SK" sz="1400" b="0" i="0" u="none" strike="noStrike" kern="1200" cap="none" spc="0" normalizeH="0" baseline="0" noProof="0" dirty="0" smtClean="0">
                <a:ln>
                  <a:noFill/>
                </a:ln>
                <a:solidFill>
                  <a:prstClr val="black"/>
                </a:solidFill>
                <a:effectLst/>
                <a:uLnTx/>
                <a:uFillTx/>
                <a:latin typeface="Calibri" panose="020F0502020204030204"/>
              </a:rPr>
              <a:t>, </a:t>
            </a:r>
            <a:r>
              <a:rPr kumimoji="0" lang="sk-SK" sz="1400" b="0" i="0" u="none" strike="noStrike" kern="1200" cap="none" spc="0" normalizeH="0" baseline="0" noProof="0" dirty="0">
                <a:ln>
                  <a:noFill/>
                </a:ln>
                <a:solidFill>
                  <a:prstClr val="black"/>
                </a:solidFill>
                <a:effectLst/>
                <a:uLnTx/>
                <a:uFillTx/>
                <a:latin typeface="Calibri" panose="020F0502020204030204"/>
              </a:rPr>
              <a:t>ktoré sú vyčerpané, ktoré sú presunuté do nového </a:t>
            </a:r>
            <a:r>
              <a:rPr kumimoji="0" lang="sk-SK" sz="1400" b="0" i="0" u="none" strike="noStrike" kern="1200" cap="none" spc="0" normalizeH="0" baseline="0" noProof="0" dirty="0" smtClean="0">
                <a:ln>
                  <a:noFill/>
                </a:ln>
                <a:solidFill>
                  <a:prstClr val="black"/>
                </a:solidFill>
                <a:effectLst/>
                <a:uLnTx/>
                <a:uFillTx/>
                <a:latin typeface="Calibri" panose="020F0502020204030204"/>
              </a:rPr>
              <a:t>roka </a:t>
            </a:r>
            <a:r>
              <a:rPr kumimoji="0" lang="sk-SK" sz="1400" b="0" i="0" u="none" strike="noStrike" kern="1200" cap="none" spc="0" normalizeH="0" baseline="0" noProof="0" dirty="0">
                <a:ln>
                  <a:noFill/>
                </a:ln>
                <a:solidFill>
                  <a:prstClr val="black"/>
                </a:solidFill>
                <a:effectLst/>
                <a:uLnTx/>
                <a:uFillTx/>
                <a:latin typeface="Calibri" panose="020F0502020204030204"/>
              </a:rPr>
              <a:t>a ktoré sú vrátené do štátneho rozpočtu</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k-SK" sz="1400" b="0" i="0" u="none" strike="noStrike" kern="1200" cap="none" spc="0" normalizeH="0" baseline="0" noProof="0" dirty="0">
                <a:ln>
                  <a:noFill/>
                </a:ln>
                <a:solidFill>
                  <a:prstClr val="black"/>
                </a:solidFill>
                <a:effectLst/>
                <a:uLnTx/>
                <a:uFillTx/>
                <a:latin typeface="Calibri" panose="020F0502020204030204"/>
              </a:rPr>
              <a:t>nevyplnené alebo nesprávne vyplnené stĺpce s vyčíslením súm výdavkov na teplo, výdavkov na výchovno-vzdelávací proces, na ďalšie vzdelávanie pedagogických zamestnancov, výdavkov na energie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k-SK" sz="1400" dirty="0">
                <a:solidFill>
                  <a:prstClr val="black"/>
                </a:solidFill>
                <a:latin typeface="Calibri" panose="020F0502020204030204"/>
              </a:rPr>
              <a:t>nedodržanie účelovosti použitia jednotlivých nenormatívnych </a:t>
            </a:r>
            <a:r>
              <a:rPr lang="sk-SK" sz="1400" dirty="0" smtClean="0">
                <a:solidFill>
                  <a:prstClr val="black"/>
                </a:solidFill>
                <a:latin typeface="Calibri" panose="020F0502020204030204"/>
              </a:rPr>
              <a:t>FP</a:t>
            </a:r>
            <a:endParaRPr kumimoji="0" lang="sk-SK" sz="1400" b="0" i="0" u="none" strike="noStrike" kern="1200" cap="none" spc="0" normalizeH="0" baseline="0" noProof="0" dirty="0">
              <a:ln>
                <a:noFill/>
              </a:ln>
              <a:solidFill>
                <a:prstClr val="black"/>
              </a:solidFill>
              <a:effectLst/>
              <a:uLnTx/>
              <a:uFillTx/>
              <a:latin typeface="Calibri" panose="020F0502020204030204"/>
            </a:endParaRPr>
          </a:p>
          <a:p>
            <a:pPr marL="285750" indent="-285750" defTabSz="457200">
              <a:buFont typeface="Arial" panose="020B0604020202020204" pitchFamily="34" charset="0"/>
              <a:buChar char="•"/>
              <a:defRPr/>
            </a:pPr>
            <a:r>
              <a:rPr kumimoji="0" lang="sk-SK" sz="1400" b="0" i="0" u="none" strike="noStrike" kern="1200" cap="none" spc="0" normalizeH="0" baseline="0" noProof="0" dirty="0">
                <a:ln>
                  <a:noFill/>
                </a:ln>
                <a:solidFill>
                  <a:prstClr val="black"/>
                </a:solidFill>
                <a:effectLst/>
                <a:uLnTx/>
                <a:uFillTx/>
                <a:latin typeface="Calibri" panose="020F0502020204030204"/>
              </a:rPr>
              <a:t>nesprávne zadané a vyčíslené iné zdroje financovania</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1277"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1505119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13</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2" y="1013919"/>
            <a:ext cx="9043333"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ŠTVRŤROČNÝ VÝKAZ o PRÁCI V ŠKOLSTVE (</a:t>
            </a:r>
            <a:r>
              <a:rPr lang="sk-SK" sz="2800" b="1" cap="all" dirty="0" smtClean="0">
                <a:solidFill>
                  <a:schemeClr val="bg1"/>
                </a:solidFill>
                <a:effectLst>
                  <a:outerShdw blurRad="50800" dist="50800" dir="5400000" sx="1000" sy="1000" algn="ctr" rotWithShape="0">
                    <a:srgbClr val="000000">
                      <a:alpha val="43137"/>
                    </a:srgbClr>
                  </a:outerShdw>
                </a:effectLst>
              </a:rPr>
              <a:t>MŠVVM </a:t>
            </a:r>
            <a:r>
              <a:rPr lang="sk-SK" sz="2800" b="1" cap="all" dirty="0">
                <a:solidFill>
                  <a:schemeClr val="bg1"/>
                </a:solidFill>
                <a:effectLst>
                  <a:outerShdw blurRad="50800" dist="50800" dir="5400000" sx="1000" sy="1000" algn="ctr" rotWithShape="0">
                    <a:srgbClr val="000000">
                      <a:alpha val="43137"/>
                    </a:srgbClr>
                  </a:outerShdw>
                </a:effectLst>
              </a:rPr>
              <a:t>SR) 1-04</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41737" y="1540013"/>
            <a:ext cx="10867291" cy="4093428"/>
          </a:xfrm>
          <a:prstGeom prst="rect">
            <a:avLst/>
          </a:prstGeom>
          <a:noFill/>
        </p:spPr>
        <p:txBody>
          <a:bodyPr wrap="square" lIns="0" tIns="0" rIns="0" bIns="0" rtlCol="0">
            <a:spAutoFit/>
          </a:bodyPr>
          <a:lstStyle/>
          <a:p>
            <a:pPr marL="285750" lvl="0" indent="-285750" defTabSz="457200">
              <a:buFont typeface="Arial" panose="020B0604020202020204" pitchFamily="34" charset="0"/>
              <a:buChar char="•"/>
              <a:defRPr/>
            </a:pPr>
            <a:r>
              <a:rPr lang="sk-SK" sz="1400" dirty="0">
                <a:solidFill>
                  <a:prstClr val="black"/>
                </a:solidFill>
              </a:rPr>
              <a:t>štatistické zisťovanie sa vykonáva vyplnením elektronického Formulára pomocou </a:t>
            </a:r>
            <a:r>
              <a:rPr lang="sk-SK" sz="1400" b="1" dirty="0">
                <a:solidFill>
                  <a:prstClr val="black"/>
                </a:solidFill>
              </a:rPr>
              <a:t>internetovej aplikácie vykazy.sk </a:t>
            </a:r>
          </a:p>
          <a:p>
            <a:pPr marL="285750" lvl="0" indent="-285750" defTabSz="457200">
              <a:buFont typeface="Arial" panose="020B0604020202020204" pitchFamily="34" charset="0"/>
              <a:buChar char="•"/>
              <a:defRPr/>
            </a:pPr>
            <a:r>
              <a:rPr lang="sk-SK" sz="1400" dirty="0">
                <a:solidFill>
                  <a:prstClr val="black"/>
                </a:solidFill>
              </a:rPr>
              <a:t>cieľom je získať informácie o štruktúre zamestnanosti a mzdových prostriedkoch</a:t>
            </a:r>
          </a:p>
          <a:p>
            <a:pPr marL="285750" lvl="0" indent="-285750" defTabSz="457200">
              <a:buFont typeface="Arial" panose="020B0604020202020204" pitchFamily="34" charset="0"/>
              <a:buChar char="•"/>
              <a:defRPr/>
            </a:pPr>
            <a:r>
              <a:rPr lang="sk-SK" sz="1400" dirty="0">
                <a:solidFill>
                  <a:prstClr val="black"/>
                </a:solidFill>
              </a:rPr>
              <a:t>účelom je získať informácie za celé regionálne školstvo </a:t>
            </a:r>
            <a:r>
              <a:rPr lang="sk-SK" sz="1400" b="1" dirty="0">
                <a:solidFill>
                  <a:prstClr val="black"/>
                </a:solidFill>
              </a:rPr>
              <a:t>bez ohľadu na zdroj financovania</a:t>
            </a:r>
          </a:p>
          <a:p>
            <a:pPr marL="285750" lvl="0" indent="-285750" defTabSz="457200">
              <a:buFont typeface="Arial" panose="020B0604020202020204" pitchFamily="34" charset="0"/>
              <a:buChar char="•"/>
              <a:defRPr/>
            </a:pPr>
            <a:r>
              <a:rPr lang="sk-SK" sz="1400" dirty="0">
                <a:solidFill>
                  <a:prstClr val="black"/>
                </a:solidFill>
              </a:rPr>
              <a:t>zisťovanie sa vykonáva </a:t>
            </a:r>
            <a:r>
              <a:rPr lang="sk-SK" sz="1400" b="1" dirty="0">
                <a:solidFill>
                  <a:prstClr val="black"/>
                </a:solidFill>
              </a:rPr>
              <a:t>za každý štvrťrok samostatne</a:t>
            </a:r>
            <a:r>
              <a:rPr lang="en-GB" sz="1400" dirty="0">
                <a:solidFill>
                  <a:prstClr val="black"/>
                </a:solidFill>
              </a:rPr>
              <a:t>;</a:t>
            </a:r>
            <a:r>
              <a:rPr lang="sk-SK" sz="1400" dirty="0">
                <a:solidFill>
                  <a:prstClr val="black"/>
                </a:solidFill>
              </a:rPr>
              <a:t> vykazované údaje </a:t>
            </a:r>
            <a:r>
              <a:rPr lang="sk-SK" sz="1400" b="1" dirty="0">
                <a:solidFill>
                  <a:prstClr val="black"/>
                </a:solidFill>
              </a:rPr>
              <a:t>musia kopírovať účtovný stav </a:t>
            </a:r>
            <a:r>
              <a:rPr lang="sk-SK" sz="1400" dirty="0">
                <a:solidFill>
                  <a:prstClr val="black"/>
                </a:solidFill>
              </a:rPr>
              <a:t>mzdových prostriedkov </a:t>
            </a:r>
            <a:r>
              <a:rPr lang="sk-SK" sz="1400" b="1" dirty="0">
                <a:solidFill>
                  <a:prstClr val="black"/>
                </a:solidFill>
              </a:rPr>
              <a:t>podľa zdrojov </a:t>
            </a:r>
            <a:r>
              <a:rPr lang="sk-SK" sz="1400" dirty="0">
                <a:solidFill>
                  <a:prstClr val="black"/>
                </a:solidFill>
              </a:rPr>
              <a:t>za dané trojmesačné obdobie</a:t>
            </a:r>
          </a:p>
          <a:p>
            <a:pPr marL="285750" lvl="0" indent="-285750" defTabSz="457200">
              <a:buFont typeface="Arial" panose="020B0604020202020204" pitchFamily="34" charset="0"/>
              <a:buChar char="•"/>
              <a:defRPr/>
            </a:pPr>
            <a:r>
              <a:rPr lang="sk-SK" sz="1400" dirty="0">
                <a:solidFill>
                  <a:prstClr val="black"/>
                </a:solidFill>
              </a:rPr>
              <a:t>odstupné, odchodné, PN, OČR sa vo výkaze nesledujú </a:t>
            </a:r>
          </a:p>
          <a:p>
            <a:pPr marL="285750" lvl="0" indent="-285750" defTabSz="457200">
              <a:buFont typeface="Arial" panose="020B0604020202020204" pitchFamily="34" charset="0"/>
              <a:buChar char="•"/>
              <a:defRPr/>
            </a:pPr>
            <a:r>
              <a:rPr lang="sk-SK" sz="1400" dirty="0">
                <a:solidFill>
                  <a:prstClr val="black"/>
                </a:solidFill>
              </a:rPr>
              <a:t>sleduje sa </a:t>
            </a:r>
            <a:r>
              <a:rPr lang="sk-SK" sz="1400" b="1" dirty="0">
                <a:solidFill>
                  <a:prstClr val="black"/>
                </a:solidFill>
              </a:rPr>
              <a:t>čerpanie mzdových prostriedkov </a:t>
            </a:r>
            <a:r>
              <a:rPr lang="sk-SK" sz="1400" dirty="0">
                <a:solidFill>
                  <a:prstClr val="black"/>
                </a:solidFill>
              </a:rPr>
              <a:t>podľa druhu školy a školského zariadenia</a:t>
            </a:r>
            <a:r>
              <a:rPr lang="en-GB" sz="1400" dirty="0">
                <a:solidFill>
                  <a:prstClr val="black"/>
                </a:solidFill>
              </a:rPr>
              <a:t>;</a:t>
            </a:r>
            <a:r>
              <a:rPr lang="sk-SK" sz="1400" dirty="0">
                <a:solidFill>
                  <a:prstClr val="black"/>
                </a:solidFill>
              </a:rPr>
              <a:t> sleduje sa čerpanie nenormatívnych mzdových prostriedkov ktoré ministerstvo poskytlo (asistenti učiteľa, výchova a vzdelávanie detí v MŠ, mimoriadne výsledky žiakov, rozvojové projekty, vzdelávacie poukazy, asistenti učiteľa pre žiakov zo SZP, špecifiká), pričom v ročnom – kumulatívnom vyjadrení vykazovanie </a:t>
            </a:r>
            <a:r>
              <a:rPr lang="sk-SK" sz="1400" b="1" dirty="0">
                <a:solidFill>
                  <a:prstClr val="black"/>
                </a:solidFill>
              </a:rPr>
              <a:t>nenormatívnych príspevkov na mzdy </a:t>
            </a:r>
            <a:r>
              <a:rPr lang="sk-SK" sz="1400" dirty="0">
                <a:solidFill>
                  <a:prstClr val="black"/>
                </a:solidFill>
              </a:rPr>
              <a:t>nesmie presiahnuť pridelený nenormatívny rozpočet na mzdy </a:t>
            </a:r>
          </a:p>
          <a:p>
            <a:pPr marL="285750" lvl="0" indent="-285750" defTabSz="457200">
              <a:buFont typeface="Arial" panose="020B0604020202020204" pitchFamily="34" charset="0"/>
              <a:buChar char="•"/>
              <a:defRPr/>
            </a:pPr>
            <a:r>
              <a:rPr lang="sk-SK" sz="1400" dirty="0">
                <a:solidFill>
                  <a:prstClr val="black"/>
                </a:solidFill>
              </a:rPr>
              <a:t>osobitne sa vykazuje čerpanie prostriedkov EÚ (EŠIF), prostriedky z mechanizmu POO SR, mimorozpočtové zdroje  </a:t>
            </a:r>
          </a:p>
          <a:p>
            <a:pPr marL="285750" lvl="0" indent="-285750" defTabSz="457200">
              <a:buFont typeface="Arial" panose="020B0604020202020204" pitchFamily="34" charset="0"/>
              <a:buChar char="•"/>
              <a:defRPr/>
            </a:pPr>
            <a:r>
              <a:rPr lang="sk-SK" sz="1400" b="1" dirty="0">
                <a:solidFill>
                  <a:prstClr val="black"/>
                </a:solidFill>
              </a:rPr>
              <a:t>zamestnanosť </a:t>
            </a:r>
            <a:r>
              <a:rPr lang="sk-SK" sz="1400" dirty="0">
                <a:solidFill>
                  <a:prstClr val="black"/>
                </a:solidFill>
              </a:rPr>
              <a:t>sa sleduje:</a:t>
            </a:r>
          </a:p>
          <a:p>
            <a:pPr marL="171450" lvl="0" indent="-171450" defTabSz="457200">
              <a:buFont typeface="Wingdings" panose="05000000000000000000" pitchFamily="2" charset="2"/>
              <a:buChar char="ü"/>
              <a:defRPr/>
            </a:pPr>
            <a:r>
              <a:rPr lang="sk-SK" sz="1400" dirty="0">
                <a:solidFill>
                  <a:prstClr val="black"/>
                </a:solidFill>
              </a:rPr>
              <a:t>         </a:t>
            </a:r>
            <a:r>
              <a:rPr lang="sk-SK" sz="1400" u="sng" dirty="0">
                <a:solidFill>
                  <a:prstClr val="black"/>
                </a:solidFill>
              </a:rPr>
              <a:t>v priemernom evidenčnom počte </a:t>
            </a:r>
            <a:r>
              <a:rPr lang="sk-SK" sz="1400" dirty="0">
                <a:solidFill>
                  <a:prstClr val="black"/>
                </a:solidFill>
              </a:rPr>
              <a:t>(</a:t>
            </a:r>
            <a:r>
              <a:rPr lang="sk-SK" sz="1400" b="1" dirty="0">
                <a:solidFill>
                  <a:prstClr val="black"/>
                </a:solidFill>
              </a:rPr>
              <a:t>prepočítaný počet </a:t>
            </a:r>
            <a:r>
              <a:rPr lang="sk-SK" sz="1400" dirty="0">
                <a:solidFill>
                  <a:prstClr val="black"/>
                </a:solidFill>
              </a:rPr>
              <a:t>a fyzické osoby) musí zohľadniť, že zamestnanec pracuje na čiastočný úväzok - dôležitý údaj pri prepočte priemernej mzdy, ktorá nesmie klesnúť pod minimálnu mzdu a </a:t>
            </a:r>
          </a:p>
          <a:p>
            <a:pPr marL="171450" lvl="0" indent="-171450" defTabSz="457200">
              <a:buFont typeface="Wingdings" panose="05000000000000000000" pitchFamily="2" charset="2"/>
              <a:buChar char="ü"/>
              <a:defRPr/>
            </a:pPr>
            <a:r>
              <a:rPr lang="sk-SK" sz="1400" dirty="0">
                <a:solidFill>
                  <a:prstClr val="black"/>
                </a:solidFill>
              </a:rPr>
              <a:t>         </a:t>
            </a:r>
            <a:r>
              <a:rPr lang="sk-SK" sz="1400" u="sng" dirty="0">
                <a:solidFill>
                  <a:prstClr val="black"/>
                </a:solidFill>
              </a:rPr>
              <a:t>v evidenčnom počte k poslednému dňu štvrťroka </a:t>
            </a:r>
            <a:r>
              <a:rPr lang="sk-SK" sz="1400" dirty="0">
                <a:solidFill>
                  <a:prstClr val="black"/>
                </a:solidFill>
              </a:rPr>
              <a:t>(fyzické osoby a </a:t>
            </a:r>
            <a:r>
              <a:rPr lang="sk-SK" sz="1400" b="1" dirty="0">
                <a:solidFill>
                  <a:prstClr val="black"/>
                </a:solidFill>
              </a:rPr>
              <a:t>prepočítané počty</a:t>
            </a:r>
            <a:r>
              <a:rPr lang="sk-SK" sz="1400" dirty="0">
                <a:solidFill>
                  <a:prstClr val="black"/>
                </a:solidFill>
              </a:rPr>
              <a:t>) dôležitý údaj pri špecifických zberoch z úrovne ministerstva </a:t>
            </a:r>
          </a:p>
          <a:p>
            <a:pPr marL="285750" lvl="0" indent="-285750" defTabSz="457200">
              <a:buFont typeface="Wingdings" panose="05000000000000000000" pitchFamily="2" charset="2"/>
              <a:buChar char="Ø"/>
              <a:defRPr/>
            </a:pPr>
            <a:r>
              <a:rPr lang="sk-SK" sz="1400" b="1" dirty="0">
                <a:solidFill>
                  <a:prstClr val="black"/>
                </a:solidFill>
              </a:rPr>
              <a:t>TERMÍN</a:t>
            </a:r>
            <a:r>
              <a:rPr lang="sk-SK" sz="1400" dirty="0">
                <a:solidFill>
                  <a:prstClr val="black"/>
                </a:solidFill>
              </a:rPr>
              <a:t> spracovania a predloženia výkazu:</a:t>
            </a:r>
          </a:p>
          <a:p>
            <a:pPr marL="285750" lvl="0" indent="-285750" defTabSz="457200">
              <a:buFont typeface="Wingdings" panose="05000000000000000000" pitchFamily="2" charset="2"/>
              <a:buChar char="v"/>
              <a:defRPr/>
            </a:pPr>
            <a:r>
              <a:rPr lang="sk-SK" sz="1400" b="1" dirty="0">
                <a:solidFill>
                  <a:prstClr val="black"/>
                </a:solidFill>
              </a:rPr>
              <a:t>  </a:t>
            </a:r>
            <a:r>
              <a:rPr lang="sk-SK" sz="1400" dirty="0">
                <a:solidFill>
                  <a:prstClr val="black"/>
                </a:solidFill>
              </a:rPr>
              <a:t>každý</a:t>
            </a:r>
            <a:r>
              <a:rPr lang="sk-SK" sz="1400" b="1" dirty="0">
                <a:solidFill>
                  <a:prstClr val="black"/>
                </a:solidFill>
              </a:rPr>
              <a:t> právny subjekt </a:t>
            </a:r>
            <a:r>
              <a:rPr lang="sk-SK" sz="1400" dirty="0">
                <a:solidFill>
                  <a:prstClr val="black"/>
                </a:solidFill>
              </a:rPr>
              <a:t>zriaďovateľovi do </a:t>
            </a:r>
            <a:r>
              <a:rPr lang="sk-SK" sz="1400" b="1" dirty="0">
                <a:solidFill>
                  <a:prstClr val="black"/>
                </a:solidFill>
              </a:rPr>
              <a:t>10. kalendárneho dňa </a:t>
            </a:r>
            <a:r>
              <a:rPr lang="sk-SK" sz="1400" dirty="0">
                <a:solidFill>
                  <a:prstClr val="black"/>
                </a:solidFill>
              </a:rPr>
              <a:t>po sledovanom štvrťroku</a:t>
            </a:r>
          </a:p>
          <a:p>
            <a:pPr marL="285750" lvl="0" indent="-285750" defTabSz="457200">
              <a:buFont typeface="Wingdings" panose="05000000000000000000" pitchFamily="2" charset="2"/>
              <a:buChar char="v"/>
              <a:defRPr/>
            </a:pPr>
            <a:r>
              <a:rPr lang="sk-SK" sz="1400" b="1" dirty="0">
                <a:solidFill>
                  <a:prstClr val="black"/>
                </a:solidFill>
              </a:rPr>
              <a:t>  zriaďovateľ</a:t>
            </a:r>
            <a:r>
              <a:rPr lang="sk-SK" sz="1400" dirty="0">
                <a:solidFill>
                  <a:prstClr val="black"/>
                </a:solidFill>
              </a:rPr>
              <a:t> sumárne za svoje školy / školské zariadenia bez právnej subjektivity RÚŠS do </a:t>
            </a:r>
            <a:r>
              <a:rPr lang="sk-SK" sz="1400" b="1" dirty="0">
                <a:solidFill>
                  <a:prstClr val="black"/>
                </a:solidFill>
              </a:rPr>
              <a:t>15. kalendárneho dňa </a:t>
            </a:r>
            <a:r>
              <a:rPr lang="sk-SK" sz="1400" dirty="0">
                <a:solidFill>
                  <a:prstClr val="black"/>
                </a:solidFill>
              </a:rPr>
              <a:t>po sledovanom štvrťroku</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2300"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54843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2F3CC8-5668-479F-9959-A1034D950817}" type="slidenum">
              <a:rPr kumimoji="0" lang="cs-CZ" sz="1200" b="0" i="0" u="none" strike="noStrike" kern="1200" cap="none" spc="0" normalizeH="0" baseline="0" noProof="0" smtClean="0">
                <a:ln>
                  <a:noFill/>
                </a:ln>
                <a:solidFill>
                  <a:prstClr val="black">
                    <a:lumMod val="85000"/>
                    <a:lumOff val="1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cs-CZ" sz="12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000" b="0"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FINANCOVANIE</a:t>
            </a:r>
            <a:endParaRPr kumimoji="0" lang="sk-SK" sz="2000" b="0"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2" y="1013919"/>
            <a:ext cx="9043333" cy="430887"/>
          </a:xfrm>
          <a:prstGeom prst="rect">
            <a:avLst/>
          </a:prstGeom>
          <a:solidFill>
            <a:srgbClr val="C3112B"/>
          </a:solidFill>
        </p:spPr>
        <p:txBody>
          <a:bodyPr wrap="square" lIns="72000" tIns="0" rIns="7200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k-SK" sz="2800" b="1"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HAVARIJNÁ SITUÁCIA </a:t>
            </a:r>
            <a:endParaRPr kumimoji="0" lang="sk-SK" sz="2800" b="1"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654145" y="2099265"/>
            <a:ext cx="10867291" cy="2954655"/>
          </a:xfrm>
          <a:prstGeom prst="rect">
            <a:avLst/>
          </a:prstGeom>
          <a:noFill/>
        </p:spPr>
        <p:txBody>
          <a:bodyPr wrap="square" lIns="0" tIns="0" rIns="0" bIns="0" rtlCol="0">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Za havarijnú situáciu </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sa považuje udalosť, ktorou boli vážne ohrozené životy a zdravie osôb alebo udalosť, ktorou bola na majetku školy alebo majetku školského zariadenia spôsobená škoda ohrozujúca jej prevádzku.</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Prílohami žiadosti o poskytnutie </a:t>
            </a:r>
            <a:r>
              <a:rPr lang="sk-SK" sz="1600" b="1" dirty="0" smtClean="0">
                <a:solidFill>
                  <a:prstClr val="black"/>
                </a:solidFill>
                <a:latin typeface="Calibri" panose="020F0502020204030204"/>
              </a:rPr>
              <a:t>FP</a:t>
            </a:r>
            <a:r>
              <a:rPr kumimoji="0" lang="sk-SK" sz="16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na riešenie havarijných situácií </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sú</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defTabSz="457200">
              <a:defRPr/>
            </a:pP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a) doklad preukazujúci, že objekt, v ktorom vznikla havarijná situácia, je majetkom zriaďovateľa alebo školy a využíva sa na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zabezpečenie </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výchovno-vzdelávacieho procesu,</a:t>
            </a:r>
          </a:p>
          <a:p>
            <a:pPr lvl="1" defTabSz="457200">
              <a:defRPr/>
            </a:pP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b) odôvodnené stanovisko právnickej osoby alebo fyzickej osoby, ktorá označila udalosť za havarijnú situáciu a doklad o jej spôsobilosti vydať také stanovisko,</a:t>
            </a:r>
          </a:p>
          <a:p>
            <a:pPr lvl="1" defTabSz="457200">
              <a:defRPr/>
            </a:pP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sk-SK" sz="1600" b="0" i="0" u="none" strike="noStrike" kern="1200" cap="none" spc="0" normalizeH="0" baseline="0" noProof="0" dirty="0" err="1">
                <a:ln>
                  <a:noFill/>
                </a:ln>
                <a:solidFill>
                  <a:prstClr val="black"/>
                </a:solidFill>
                <a:effectLst/>
                <a:uLnTx/>
                <a:uFillTx/>
                <a:latin typeface="Calibri" panose="020F0502020204030204"/>
                <a:ea typeface="+mn-ea"/>
                <a:cs typeface="+mn-cs"/>
              </a:rPr>
              <a:t>položkovitý</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rozpočet predpokladaných nevyhnutných nákladov na odstránenie havarijnej situácie vypracovaný nezávislou odborne spôsobilou osobou s jej podpisom a pečiatkou; cena práce, tovarov a služieb sa uvádza v eurách vrátane dane z pridanej hodnoty,</a:t>
            </a:r>
          </a:p>
          <a:p>
            <a:pPr lvl="1" defTabSz="457200">
              <a:defRPr/>
            </a:pP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d) fotodokumentácia havarijnej situácie, ktorá sa zasiela len elektronicky vo formáte JPG.</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3324"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23795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2F3CC8-5668-479F-9959-A1034D950817}" type="slidenum">
              <a:rPr kumimoji="0" lang="cs-CZ" sz="1200" b="0" i="0" u="none" strike="noStrike" kern="1200" cap="none" spc="0" normalizeH="0" baseline="0" noProof="0" smtClean="0">
                <a:ln>
                  <a:noFill/>
                </a:ln>
                <a:solidFill>
                  <a:prstClr val="black">
                    <a:lumMod val="85000"/>
                    <a:lumOff val="1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cs-CZ" sz="12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000" b="0"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FINANCOVANIE</a:t>
            </a:r>
            <a:endParaRPr kumimoji="0" lang="sk-SK" sz="2000" b="0"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2" y="1013919"/>
            <a:ext cx="9043333" cy="430887"/>
          </a:xfrm>
          <a:prstGeom prst="rect">
            <a:avLst/>
          </a:prstGeom>
          <a:solidFill>
            <a:srgbClr val="C3112B"/>
          </a:solidFill>
        </p:spPr>
        <p:txBody>
          <a:bodyPr wrap="square" lIns="72000" tIns="0" rIns="7200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k-SK" sz="2800" b="1"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BEŽNÉ A KAPITÁLOVÉ VÝDAVKY</a:t>
            </a:r>
            <a:endParaRPr kumimoji="0" lang="sk-SK" sz="2800" b="1"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41737" y="1540013"/>
            <a:ext cx="10867291" cy="4493538"/>
          </a:xfrm>
          <a:prstGeom prst="rect">
            <a:avLst/>
          </a:prstGeom>
          <a:noFill/>
        </p:spPr>
        <p:txBody>
          <a:bodyPr wrap="square" lIns="0" tIns="0" rIns="0" bIns="0" rtlCol="0">
            <a:spAutoFit/>
          </a:bodyPr>
          <a:lstStyle/>
          <a:p>
            <a:pPr marR="0" lvl="0" algn="l" defTabSz="457200" rtl="0" eaLnBrk="1" fontAlgn="auto" latinLnBrk="0" hangingPunct="1">
              <a:lnSpc>
                <a:spcPct val="100000"/>
              </a:lnSpc>
              <a:spcBef>
                <a:spcPts val="0"/>
              </a:spcBef>
              <a:spcAft>
                <a:spcPts val="0"/>
              </a:spcAft>
              <a:buClrTx/>
              <a:buSzTx/>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457200" rtl="0" eaLnBrk="1" fontAlgn="auto" latinLnBrk="0" hangingPunct="1">
              <a:lnSpc>
                <a:spcPct val="100000"/>
              </a:lnSpc>
              <a:spcBef>
                <a:spcPts val="0"/>
              </a:spcBef>
              <a:spcAft>
                <a:spcPts val="0"/>
              </a:spcAft>
              <a:buClrTx/>
              <a:buSzTx/>
              <a:tabLst/>
              <a:defRPr/>
            </a:pPr>
            <a:r>
              <a:rPr kumimoji="0" lang="sk-SK" b="1" i="0" u="none" strike="noStrike" kern="1200" cap="none" spc="0" normalizeH="0" baseline="0" noProof="0" dirty="0">
                <a:ln>
                  <a:noFill/>
                </a:ln>
                <a:solidFill>
                  <a:prstClr val="black"/>
                </a:solidFill>
                <a:effectLst/>
                <a:uLnTx/>
                <a:uFillTx/>
                <a:latin typeface="Calibri" panose="020F0502020204030204"/>
                <a:ea typeface="+mn-ea"/>
                <a:cs typeface="+mn-cs"/>
              </a:rPr>
              <a:t>Rozlíšenie medzi bežnými a kapitálovými výdavkami pri havarijných situáciách:</a:t>
            </a:r>
          </a:p>
          <a:p>
            <a:pPr marR="0" lvl="0" algn="l" defTabSz="457200" rtl="0" eaLnBrk="1" fontAlgn="auto" latinLnBrk="0" hangingPunct="1">
              <a:lnSpc>
                <a:spcPct val="100000"/>
              </a:lnSpc>
              <a:spcBef>
                <a:spcPts val="0"/>
              </a:spcBef>
              <a:spcAft>
                <a:spcPts val="0"/>
              </a:spcAft>
              <a:buClrTx/>
              <a:buSzTx/>
              <a:tabLst/>
              <a:defRPr/>
            </a:pPr>
            <a:endParaRPr kumimoji="0" lang="sk-SK"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Bežné výdavky - rutinná a štandardná údržba </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výdavky na práce a služby vykonávané dodávateľskými subjektami, ktorými sa zabezpečuje bežné fungovanie majetku</a:t>
            </a:r>
          </a:p>
          <a:p>
            <a:pPr lvl="1" defTabSz="457200">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Udržiavaním</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sa spomaľuje fyzické opotrebenie, predchádza sa jeho následkom a odstraňujú sa drobnejšie </a:t>
            </a:r>
            <a:r>
              <a:rPr kumimoji="0" lang="sk-SK"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závady</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defTabSz="457200">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Opravami</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sa odstraňuje čiastočné fyzické opotrebenie alebo poškodenie majetku za účelom uvedenia do predchádzajúceho alebo prevádzkyschopného stavu. Opravou sa majetok uvedie do pôvodného stavu, v akom sa nachádzal v čase jeho obstarania, zamedzuje sa vzniku poškodenia, zabezpečuje sa plynulosť a bezpečnosť používania majetku, a to i napriek zabudovaniu kvalitatívne nových prvkov, ktoré však neovplyvňujú výkonnosť a spôsob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využitia.</a:t>
            </a: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Kapitálové výdavky – rekonštrukcia a modernizácia</a:t>
            </a:r>
          </a:p>
          <a:p>
            <a:pPr lvl="1" defTabSz="457200">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Rekonštrukciou</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sa rozumie taký zásah do majetku, ktorý má za následok zmenu jeho účelu použitia, kvalitatívnu zmenu jeho výkonnosti alebo zmenu technických parametrov, pričom za zmenu technických parametrov sa nepovažuje použitie iného materiálu s porovnateľnými vlastnosťami.</a:t>
            </a:r>
          </a:p>
          <a:p>
            <a:pPr lvl="1" defTabSz="457200">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Modernizáciou</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 sa rozumie najmä rozšírenie vybavenosti a použiteľnosti majetku o také prvky alebo predmety, ktoré tento majetok neobsahoval, pričom tvoria neoddeliteľnú súčasť majetku alebo môže ísť aj o samostatné veci, ktoré sú určené na spoločné použitie s hlavnou vecou a spolu s ňou tvoria jeden majetkový celok.</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4348"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4037436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663791"/>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16</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417737" y="1481564"/>
            <a:ext cx="9043333" cy="430887"/>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NAJČASTEJŠIE CHYBY A NEDOSTATKY ZRIAĎOVATEĽOV</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505759" y="2607096"/>
            <a:ext cx="10867291" cy="1815882"/>
          </a:xfrm>
          <a:prstGeom prst="rect">
            <a:avLst/>
          </a:prstGeom>
          <a:noFill/>
        </p:spPr>
        <p:txBody>
          <a:bodyPr wrap="square" lIns="0" tIns="0" rIns="0" bIns="0" rtlCol="0">
            <a:spAutoFit/>
          </a:bodyPr>
          <a:lstStyle/>
          <a:p>
            <a:pPr marL="285750" lvl="0" indent="-285750" algn="just" defTabSz="457200">
              <a:buFont typeface="Wingdings" panose="05000000000000000000" pitchFamily="2" charset="2"/>
              <a:buChar char="§"/>
              <a:defRPr/>
            </a:pPr>
            <a:r>
              <a:rPr lang="sk-SK" sz="1600" dirty="0" smtClean="0">
                <a:solidFill>
                  <a:prstClr val="black"/>
                </a:solidFill>
              </a:rPr>
              <a:t>Nedostatočný </a:t>
            </a:r>
            <a:r>
              <a:rPr lang="sk-SK" sz="1600" dirty="0">
                <a:solidFill>
                  <a:prstClr val="black"/>
                </a:solidFill>
              </a:rPr>
              <a:t>prehľad o tom, kedy a ako majú </a:t>
            </a:r>
            <a:r>
              <a:rPr lang="sk-SK" sz="1600" dirty="0" smtClean="0">
                <a:solidFill>
                  <a:prstClr val="black"/>
                </a:solidFill>
              </a:rPr>
              <a:t>oznámiť RÚŠS, za účelom zverejnenia na webovom sídle úradu, rozpis normatívnych FP pre školy vo svojej zriaďovateľskej pôsobnosti.</a:t>
            </a:r>
            <a:endParaRPr lang="sk-SK" sz="1600" dirty="0">
              <a:solidFill>
                <a:prstClr val="black"/>
              </a:solidFill>
            </a:endParaRPr>
          </a:p>
          <a:p>
            <a:pPr lvl="0" algn="just" defTabSz="457200">
              <a:defRPr/>
            </a:pPr>
            <a:endParaRPr lang="sk-SK" sz="1600" dirty="0">
              <a:solidFill>
                <a:prstClr val="black"/>
              </a:solidFill>
            </a:endParaRPr>
          </a:p>
          <a:p>
            <a:pPr marL="285750" lvl="0" indent="-285750" algn="just" defTabSz="457200">
              <a:buFont typeface="Wingdings" panose="05000000000000000000" pitchFamily="2" charset="2"/>
              <a:buChar char="§"/>
              <a:defRPr/>
            </a:pPr>
            <a:r>
              <a:rPr lang="sk-SK" sz="1600" dirty="0" smtClean="0">
                <a:solidFill>
                  <a:prstClr val="black"/>
                </a:solidFill>
              </a:rPr>
              <a:t>Nemajú </a:t>
            </a:r>
            <a:r>
              <a:rPr lang="sk-SK" sz="1600" dirty="0">
                <a:solidFill>
                  <a:prstClr val="black"/>
                </a:solidFill>
              </a:rPr>
              <a:t>prehľad o tom, na </a:t>
            </a:r>
            <a:r>
              <a:rPr lang="sk-SK" sz="1600" dirty="0" smtClean="0">
                <a:solidFill>
                  <a:prstClr val="black"/>
                </a:solidFill>
              </a:rPr>
              <a:t>aký účet RÚŠS je potrebné zaslať </a:t>
            </a:r>
            <a:r>
              <a:rPr lang="sk-SK" sz="1600" dirty="0">
                <a:solidFill>
                  <a:prstClr val="black"/>
                </a:solidFill>
              </a:rPr>
              <a:t>vrátky </a:t>
            </a:r>
            <a:r>
              <a:rPr lang="sk-SK" sz="1600" dirty="0" smtClean="0">
                <a:solidFill>
                  <a:prstClr val="black"/>
                </a:solidFill>
              </a:rPr>
              <a:t>nevyčerpaných FP za školy vo svojej zriaďovateľskej pôsobnosti.</a:t>
            </a:r>
            <a:endParaRPr lang="sk-SK" sz="1600" dirty="0">
              <a:solidFill>
                <a:prstClr val="black"/>
              </a:solidFill>
            </a:endParaRPr>
          </a:p>
          <a:p>
            <a:pPr lvl="0" algn="just">
              <a:defRPr/>
            </a:pPr>
            <a:endParaRPr lang="sk-SK" b="1" dirty="0"/>
          </a:p>
          <a:p>
            <a:pPr lvl="0" algn="just">
              <a:defRPr/>
            </a:pPr>
            <a:endParaRPr lang="sk-SK" dirty="0"/>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5375"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
        <p:nvSpPr>
          <p:cNvPr id="2" name="BlokTextu 1">
            <a:extLst>
              <a:ext uri="{FF2B5EF4-FFF2-40B4-BE49-F238E27FC236}">
                <a16:creationId xmlns:a16="http://schemas.microsoft.com/office/drawing/2014/main" id="{CB8BD165-86DA-C1E8-2EBF-5560E68BFD03}"/>
              </a:ext>
            </a:extLst>
          </p:cNvPr>
          <p:cNvSpPr txBox="1"/>
          <p:nvPr/>
        </p:nvSpPr>
        <p:spPr>
          <a:xfrm>
            <a:off x="1347746" y="5020332"/>
            <a:ext cx="9043333" cy="861774"/>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NASLEDUJÚ ZÁKLADNÉ A DÔLEŽITÉ INFORMÁCIE, KTORÉ MÔŽU ZABRÁNIŤ TÝMTO CHYBÁM A NEDOSTATKOM:</a:t>
            </a:r>
          </a:p>
        </p:txBody>
      </p:sp>
    </p:spTree>
    <p:extLst>
      <p:ext uri="{BB962C8B-B14F-4D97-AF65-F5344CB8AC3E}">
        <p14:creationId xmlns:p14="http://schemas.microsoft.com/office/powerpoint/2010/main" val="3059753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17</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2" y="1013919"/>
            <a:ext cx="9043333" cy="430887"/>
          </a:xfrm>
          <a:prstGeom prst="rect">
            <a:avLst/>
          </a:prstGeom>
          <a:solidFill>
            <a:srgbClr val="C3112B"/>
          </a:solidFill>
        </p:spPr>
        <p:txBody>
          <a:bodyPr wrap="square" lIns="72000" tIns="0" rIns="72000" bIns="0" rtlCol="0">
            <a:spAutoFit/>
          </a:bodyPr>
          <a:lstStyle/>
          <a:p>
            <a:pPr algn="ctr"/>
            <a:r>
              <a:rPr lang="sk-SK" sz="2800" b="1" cap="all" dirty="0" smtClean="0">
                <a:solidFill>
                  <a:schemeClr val="bg1"/>
                </a:solidFill>
                <a:effectLst>
                  <a:outerShdw blurRad="50800" dist="50800" dir="5400000" sx="1000" sy="1000" algn="ctr" rotWithShape="0">
                    <a:srgbClr val="000000">
                      <a:alpha val="43137"/>
                    </a:srgbClr>
                  </a:outerShdw>
                </a:effectLst>
              </a:rPr>
              <a:t> OZNÁMENIA </a:t>
            </a:r>
            <a:r>
              <a:rPr lang="sk-SK" sz="2800" b="1" cap="all" dirty="0">
                <a:solidFill>
                  <a:schemeClr val="bg1"/>
                </a:solidFill>
                <a:effectLst>
                  <a:outerShdw blurRad="50800" dist="50800" dir="5400000" sx="1000" sy="1000" algn="ctr" rotWithShape="0">
                    <a:srgbClr val="000000">
                      <a:alpha val="43137"/>
                    </a:srgbClr>
                  </a:outerShdw>
                </a:effectLst>
              </a:rPr>
              <a:t>O ROZPISE FINANČNÝCH PROSTRIEDKOV</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58515" y="1585813"/>
            <a:ext cx="10867291" cy="4678204"/>
          </a:xfrm>
          <a:prstGeom prst="rect">
            <a:avLst/>
          </a:prstGeom>
          <a:noFill/>
        </p:spPr>
        <p:txBody>
          <a:bodyPr wrap="square" lIns="0" tIns="0" rIns="0" bIns="0" rtlCol="0">
            <a:spAutoFit/>
          </a:bodyPr>
          <a:lstStyle/>
          <a:p>
            <a:pPr lvl="0" defTabSz="457200">
              <a:defRPr/>
            </a:pPr>
            <a:r>
              <a:rPr lang="sk-SK" sz="1600" b="1" dirty="0" smtClean="0">
                <a:solidFill>
                  <a:prstClr val="black"/>
                </a:solidFill>
              </a:rPr>
              <a:t>§ 4 ods. 11 zákona č. </a:t>
            </a:r>
            <a:r>
              <a:rPr lang="sk-SK" sz="1600" b="1" dirty="0">
                <a:solidFill>
                  <a:prstClr val="black"/>
                </a:solidFill>
              </a:rPr>
              <a:t>597/2003 Z</a:t>
            </a:r>
            <a:r>
              <a:rPr lang="sk-SK" sz="1600" b="1" dirty="0" smtClean="0">
                <a:solidFill>
                  <a:prstClr val="black"/>
                </a:solidFill>
              </a:rPr>
              <a:t>. z</a:t>
            </a:r>
            <a:r>
              <a:rPr lang="sk-SK" sz="1600" b="1" dirty="0">
                <a:solidFill>
                  <a:prstClr val="black"/>
                </a:solidFill>
              </a:rPr>
              <a:t>. o financovaní základných škôl, stredných škôl a školských </a:t>
            </a:r>
            <a:r>
              <a:rPr lang="sk-SK" sz="1600" b="1" dirty="0" smtClean="0">
                <a:solidFill>
                  <a:prstClr val="black"/>
                </a:solidFill>
              </a:rPr>
              <a:t>zariadení v znení neskorších predpisov definuje rozpis FP, t. j.:</a:t>
            </a:r>
            <a:endParaRPr lang="sk-SK" b="1" dirty="0">
              <a:solidFill>
                <a:prstClr val="black"/>
              </a:solidFill>
            </a:endParaRPr>
          </a:p>
          <a:p>
            <a:pPr marL="285750" lvl="0" indent="-285750" defTabSz="457200">
              <a:buFont typeface="Wingdings" panose="05000000000000000000" pitchFamily="2" charset="2"/>
              <a:buChar char="Ø"/>
              <a:defRPr/>
            </a:pPr>
            <a:r>
              <a:rPr lang="sk-SK" sz="1600" dirty="0">
                <a:solidFill>
                  <a:prstClr val="black"/>
                </a:solidFill>
              </a:rPr>
              <a:t>z</a:t>
            </a:r>
            <a:r>
              <a:rPr lang="sk-SK" sz="1600" dirty="0" smtClean="0">
                <a:solidFill>
                  <a:prstClr val="black"/>
                </a:solidFill>
              </a:rPr>
              <a:t>riaďovateľ </a:t>
            </a:r>
            <a:r>
              <a:rPr lang="sk-SK" sz="1600" b="1" dirty="0" smtClean="0">
                <a:solidFill>
                  <a:prstClr val="black"/>
                </a:solidFill>
              </a:rPr>
              <a:t>do </a:t>
            </a:r>
            <a:r>
              <a:rPr lang="sk-SK" sz="1600" b="1" dirty="0">
                <a:solidFill>
                  <a:prstClr val="black"/>
                </a:solidFill>
              </a:rPr>
              <a:t>15 dní </a:t>
            </a:r>
            <a:r>
              <a:rPr lang="sk-SK" sz="1600" dirty="0" smtClean="0">
                <a:solidFill>
                  <a:prstClr val="black"/>
                </a:solidFill>
              </a:rPr>
              <a:t>po doručení oznámenia RÚŠS (oznámi výšku normatívnych príspevkov) </a:t>
            </a:r>
            <a:r>
              <a:rPr lang="sk-SK" sz="1600" u="sng" dirty="0" smtClean="0">
                <a:solidFill>
                  <a:prstClr val="black"/>
                </a:solidFill>
              </a:rPr>
              <a:t>rozpíše FP</a:t>
            </a:r>
            <a:r>
              <a:rPr lang="sk-SK" sz="1600" dirty="0" smtClean="0">
                <a:solidFill>
                  <a:prstClr val="black"/>
                </a:solidFill>
              </a:rPr>
              <a:t> na kalendárny rok pre jednotlivé školy vo svojej zriaďovateľskej pôsobnosti (§ 4 ods. 9) a </a:t>
            </a:r>
            <a:r>
              <a:rPr lang="sk-SK" sz="1600" u="sng" dirty="0" smtClean="0">
                <a:solidFill>
                  <a:prstClr val="black"/>
                </a:solidFill>
              </a:rPr>
              <a:t>tento rozpis</a:t>
            </a:r>
            <a:r>
              <a:rPr lang="sk-SK" sz="1600" dirty="0" smtClean="0">
                <a:solidFill>
                  <a:prstClr val="black"/>
                </a:solidFill>
              </a:rPr>
              <a:t> </a:t>
            </a:r>
            <a:r>
              <a:rPr lang="sk-SK" sz="1600" b="1" dirty="0" smtClean="0">
                <a:solidFill>
                  <a:prstClr val="black"/>
                </a:solidFill>
              </a:rPr>
              <a:t>do 15 dní </a:t>
            </a:r>
            <a:r>
              <a:rPr lang="sk-SK" sz="1600" dirty="0" smtClean="0">
                <a:solidFill>
                  <a:prstClr val="black"/>
                </a:solidFill>
              </a:rPr>
              <a:t>oznámi RÚŠS na </a:t>
            </a:r>
            <a:r>
              <a:rPr lang="sk-SK" sz="1600" dirty="0">
                <a:solidFill>
                  <a:prstClr val="black"/>
                </a:solidFill>
              </a:rPr>
              <a:t>z</a:t>
            </a:r>
            <a:r>
              <a:rPr lang="sk-SK" sz="1600" dirty="0" smtClean="0">
                <a:solidFill>
                  <a:prstClr val="black"/>
                </a:solidFill>
              </a:rPr>
              <a:t>verejnenie na webovom sídle úradu (v mesiaci február)</a:t>
            </a:r>
          </a:p>
          <a:p>
            <a:pPr lvl="0" algn="ctr" defTabSz="457200">
              <a:defRPr/>
            </a:pPr>
            <a:r>
              <a:rPr lang="sk-SK" sz="1600" dirty="0" smtClean="0">
                <a:solidFill>
                  <a:prstClr val="black"/>
                </a:solidFill>
              </a:rPr>
              <a:t>      + </a:t>
            </a:r>
            <a:endParaRPr lang="sk-SK" sz="1600" dirty="0">
              <a:solidFill>
                <a:prstClr val="black"/>
              </a:solidFill>
            </a:endParaRPr>
          </a:p>
          <a:p>
            <a:pPr marL="285750" indent="-285750" defTabSz="457200">
              <a:buFont typeface="Wingdings" panose="05000000000000000000" pitchFamily="2" charset="2"/>
              <a:buChar char="Ø"/>
              <a:defRPr/>
            </a:pPr>
            <a:r>
              <a:rPr lang="sk-SK" sz="1600" dirty="0" smtClean="0">
                <a:solidFill>
                  <a:prstClr val="black"/>
                </a:solidFill>
              </a:rPr>
              <a:t>zriaďovateľ </a:t>
            </a:r>
            <a:r>
              <a:rPr lang="sk-SK" sz="1600" b="1" dirty="0">
                <a:solidFill>
                  <a:prstClr val="black"/>
                </a:solidFill>
              </a:rPr>
              <a:t>do 15 dní </a:t>
            </a:r>
            <a:r>
              <a:rPr lang="sk-SK" sz="1600" dirty="0">
                <a:solidFill>
                  <a:prstClr val="black"/>
                </a:solidFill>
              </a:rPr>
              <a:t>po doručení oznámenia </a:t>
            </a:r>
            <a:r>
              <a:rPr lang="sk-SK" sz="1600" dirty="0" smtClean="0">
                <a:solidFill>
                  <a:prstClr val="black"/>
                </a:solidFill>
              </a:rPr>
              <a:t>RÚŠS (oznámi úpravu výšky normatívnych príspevkov) </a:t>
            </a:r>
            <a:r>
              <a:rPr lang="sk-SK" sz="1600" u="sng" dirty="0" smtClean="0">
                <a:solidFill>
                  <a:prstClr val="black"/>
                </a:solidFill>
              </a:rPr>
              <a:t>upraví </a:t>
            </a:r>
            <a:r>
              <a:rPr lang="sk-SK" sz="1600" u="sng" dirty="0">
                <a:solidFill>
                  <a:prstClr val="black"/>
                </a:solidFill>
              </a:rPr>
              <a:t>FP</a:t>
            </a:r>
            <a:r>
              <a:rPr lang="sk-SK" sz="1600" dirty="0">
                <a:solidFill>
                  <a:prstClr val="black"/>
                </a:solidFill>
              </a:rPr>
              <a:t> na </a:t>
            </a:r>
            <a:r>
              <a:rPr lang="sk-SK" sz="1600" dirty="0" smtClean="0">
                <a:solidFill>
                  <a:prstClr val="black"/>
                </a:solidFill>
              </a:rPr>
              <a:t>nový školský rok pre </a:t>
            </a:r>
            <a:r>
              <a:rPr lang="sk-SK" sz="1600" dirty="0">
                <a:solidFill>
                  <a:prstClr val="black"/>
                </a:solidFill>
              </a:rPr>
              <a:t>jednotlivé školy vo svojej zriaďovateľskej pôsobnosti (§ 4 ods. </a:t>
            </a:r>
            <a:r>
              <a:rPr lang="sk-SK" sz="1600" dirty="0" smtClean="0">
                <a:solidFill>
                  <a:prstClr val="black"/>
                </a:solidFill>
              </a:rPr>
              <a:t>10) </a:t>
            </a:r>
            <a:r>
              <a:rPr lang="sk-SK" sz="1600" dirty="0">
                <a:solidFill>
                  <a:prstClr val="black"/>
                </a:solidFill>
              </a:rPr>
              <a:t>a </a:t>
            </a:r>
            <a:r>
              <a:rPr lang="sk-SK" sz="1600" u="sng" dirty="0">
                <a:solidFill>
                  <a:prstClr val="black"/>
                </a:solidFill>
              </a:rPr>
              <a:t>tento rozpis</a:t>
            </a:r>
            <a:r>
              <a:rPr lang="sk-SK" sz="1600" dirty="0">
                <a:solidFill>
                  <a:prstClr val="black"/>
                </a:solidFill>
              </a:rPr>
              <a:t> </a:t>
            </a:r>
            <a:r>
              <a:rPr lang="sk-SK" sz="1600" b="1" dirty="0">
                <a:solidFill>
                  <a:prstClr val="black"/>
                </a:solidFill>
              </a:rPr>
              <a:t>do 15 dní </a:t>
            </a:r>
            <a:r>
              <a:rPr lang="sk-SK" sz="1600" dirty="0">
                <a:solidFill>
                  <a:prstClr val="black"/>
                </a:solidFill>
              </a:rPr>
              <a:t>oznámi </a:t>
            </a:r>
            <a:r>
              <a:rPr lang="sk-SK" sz="1600" dirty="0" smtClean="0">
                <a:solidFill>
                  <a:prstClr val="black"/>
                </a:solidFill>
              </a:rPr>
              <a:t>RÚŠS </a:t>
            </a:r>
            <a:r>
              <a:rPr lang="sk-SK" sz="1600" dirty="0">
                <a:solidFill>
                  <a:prstClr val="black"/>
                </a:solidFill>
              </a:rPr>
              <a:t>na zverejnenie na webovom sídle úradu (v mesiaci </a:t>
            </a:r>
            <a:r>
              <a:rPr lang="sk-SK" sz="1600" dirty="0" smtClean="0">
                <a:solidFill>
                  <a:prstClr val="black"/>
                </a:solidFill>
              </a:rPr>
              <a:t>november).</a:t>
            </a:r>
            <a:endParaRPr lang="sk-SK" sz="1600" dirty="0">
              <a:solidFill>
                <a:prstClr val="black"/>
              </a:solidFill>
            </a:endParaRPr>
          </a:p>
          <a:p>
            <a:pPr lvl="0" defTabSz="457200">
              <a:defRPr/>
            </a:pPr>
            <a:endParaRPr lang="sk-SK" sz="1600" dirty="0" smtClean="0">
              <a:solidFill>
                <a:prstClr val="black"/>
              </a:solidFill>
            </a:endParaRPr>
          </a:p>
          <a:p>
            <a:pPr lvl="0" defTabSz="457200">
              <a:defRPr/>
            </a:pPr>
            <a:endParaRPr lang="sk-SK" sz="1600" dirty="0">
              <a:solidFill>
                <a:prstClr val="black"/>
              </a:solidFill>
            </a:endParaRPr>
          </a:p>
          <a:p>
            <a:pPr marL="285750" lvl="0" indent="-285750" defTabSz="457200">
              <a:buFont typeface="Wingdings" panose="05000000000000000000" pitchFamily="2" charset="2"/>
              <a:buChar char="q"/>
              <a:defRPr/>
            </a:pPr>
            <a:r>
              <a:rPr lang="sk-SK" sz="1600" dirty="0">
                <a:solidFill>
                  <a:prstClr val="black"/>
                </a:solidFill>
              </a:rPr>
              <a:t>Po skončení kalendárneho roka, pred spracovaním Správy o hospodárení, zriaďovateľ oznámi </a:t>
            </a:r>
            <a:r>
              <a:rPr lang="sk-SK" sz="1600" dirty="0" smtClean="0">
                <a:solidFill>
                  <a:prstClr val="black"/>
                </a:solidFill>
              </a:rPr>
              <a:t>RÚŠS </a:t>
            </a:r>
            <a:r>
              <a:rPr lang="sk-SK" sz="1600" dirty="0">
                <a:solidFill>
                  <a:prstClr val="black"/>
                </a:solidFill>
              </a:rPr>
              <a:t>konečný upravený (pridelený) </a:t>
            </a:r>
            <a:r>
              <a:rPr lang="sk-SK" sz="1600" dirty="0" smtClean="0">
                <a:solidFill>
                  <a:prstClr val="black"/>
                </a:solidFill>
              </a:rPr>
              <a:t>rozpočet jednotlivých škôl vo svojej zriaďovateľskej pôsobnosti. </a:t>
            </a:r>
          </a:p>
          <a:p>
            <a:pPr lvl="0" defTabSz="457200">
              <a:defRPr/>
            </a:pPr>
            <a:endParaRPr lang="sk-SK" sz="1600" dirty="0">
              <a:solidFill>
                <a:prstClr val="black"/>
              </a:solidFill>
            </a:endParaRPr>
          </a:p>
          <a:p>
            <a:pPr lvl="0" defTabSz="457200">
              <a:defRPr/>
            </a:pPr>
            <a:r>
              <a:rPr lang="sk-SK" sz="1400" b="1" dirty="0">
                <a:solidFill>
                  <a:prstClr val="black"/>
                </a:solidFill>
              </a:rPr>
              <a:t>Poznámka:</a:t>
            </a:r>
          </a:p>
          <a:p>
            <a:pPr lvl="0" defTabSz="457200">
              <a:defRPr/>
            </a:pPr>
            <a:r>
              <a:rPr lang="sk-SK" sz="1400" dirty="0">
                <a:solidFill>
                  <a:prstClr val="black"/>
                </a:solidFill>
              </a:rPr>
              <a:t>Oznámenie o pridelení FP a oznámenia o úprave FP, ktoré zriaďovateľovi </a:t>
            </a:r>
            <a:r>
              <a:rPr lang="sk-SK" sz="1400" dirty="0" smtClean="0">
                <a:solidFill>
                  <a:prstClr val="black"/>
                </a:solidFill>
              </a:rPr>
              <a:t>zasiela RÚŠS, </a:t>
            </a:r>
            <a:r>
              <a:rPr lang="sk-SK" sz="1400" dirty="0">
                <a:solidFill>
                  <a:prstClr val="black"/>
                </a:solidFill>
              </a:rPr>
              <a:t>je potrebné uchovať a archivovať – slúži ako doklad k uskutočnenej finančnej transakcii.</a:t>
            </a:r>
          </a:p>
          <a:p>
            <a:pPr lvl="0" defTabSz="457200">
              <a:defRPr/>
            </a:pPr>
            <a:r>
              <a:rPr lang="sk-SK" sz="1400" dirty="0">
                <a:solidFill>
                  <a:prstClr val="black"/>
                </a:solidFill>
              </a:rPr>
              <a:t>Pri vypracovávaní Správy o hospodárení, okrem iného, zriaďovateľ predkladá spísaný zoznam </a:t>
            </a:r>
            <a:r>
              <a:rPr lang="sk-SK" sz="1400" dirty="0" err="1">
                <a:solidFill>
                  <a:prstClr val="black"/>
                </a:solidFill>
              </a:rPr>
              <a:t>obdržaných</a:t>
            </a:r>
            <a:r>
              <a:rPr lang="sk-SK" sz="1400" dirty="0">
                <a:solidFill>
                  <a:prstClr val="black"/>
                </a:solidFill>
              </a:rPr>
              <a:t> oznámení </a:t>
            </a:r>
            <a:r>
              <a:rPr lang="sk-SK" sz="1400" dirty="0" smtClean="0">
                <a:solidFill>
                  <a:prstClr val="black"/>
                </a:solidFill>
              </a:rPr>
              <a:t>za kalendárny rok </a:t>
            </a:r>
            <a:r>
              <a:rPr lang="sk-SK" sz="1400" dirty="0">
                <a:solidFill>
                  <a:prstClr val="black"/>
                </a:solidFill>
              </a:rPr>
              <a:t>(zoznam obsahuje číslo </a:t>
            </a:r>
            <a:r>
              <a:rPr lang="sk-SK" sz="1400" dirty="0" smtClean="0">
                <a:solidFill>
                  <a:prstClr val="black"/>
                </a:solidFill>
              </a:rPr>
              <a:t>listu, </a:t>
            </a:r>
            <a:r>
              <a:rPr lang="sk-SK" sz="1400" dirty="0">
                <a:solidFill>
                  <a:prstClr val="black"/>
                </a:solidFill>
              </a:rPr>
              <a:t>dátum </a:t>
            </a:r>
            <a:r>
              <a:rPr lang="sk-SK" sz="1400" dirty="0" smtClean="0">
                <a:solidFill>
                  <a:prstClr val="black"/>
                </a:solidFill>
              </a:rPr>
              <a:t>listu a úpravu FP).</a:t>
            </a:r>
            <a:endParaRPr lang="sk-SK" sz="1400" dirty="0">
              <a:solidFill>
                <a:prstClr val="black"/>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6406"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688071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663791"/>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2F3CC8-5668-479F-9959-A1034D950817}" type="slidenum">
              <a:rPr kumimoji="0" lang="cs-CZ" sz="1200" b="0" i="0" u="none" strike="noStrike" kern="1200" cap="none" spc="0" normalizeH="0" baseline="0" noProof="0" smtClean="0">
                <a:ln>
                  <a:noFill/>
                </a:ln>
                <a:solidFill>
                  <a:prstClr val="black">
                    <a:lumMod val="85000"/>
                    <a:lumOff val="1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cs-CZ" sz="1200" b="0" i="0" u="none" strike="noStrike" kern="1200" cap="none" spc="0" normalizeH="0" baseline="0" noProof="0" dirty="0">
              <a:ln>
                <a:noFill/>
              </a:ln>
              <a:solidFill>
                <a:prstClr val="black">
                  <a:lumMod val="85000"/>
                  <a:lumOff val="15000"/>
                </a:prstClr>
              </a:solidFill>
              <a:effectLst/>
              <a:uLnTx/>
              <a:uFillTx/>
              <a:latin typeface="Calibri" panose="020F0502020204030204"/>
              <a:ea typeface="+mn-ea"/>
              <a:cs typeface="+mn-cs"/>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k-SK" sz="2000" b="0" i="0" u="none" strike="noStrike" kern="1200" cap="all"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FINANCOVANIE</a:t>
            </a:r>
            <a:endParaRPr kumimoji="0" lang="sk-SK" sz="2000" b="0"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453715" y="1263012"/>
            <a:ext cx="9043333" cy="430887"/>
          </a:xfrm>
          <a:prstGeom prst="rect">
            <a:avLst/>
          </a:prstGeom>
          <a:solidFill>
            <a:srgbClr val="C3112B"/>
          </a:solidFill>
        </p:spPr>
        <p:txBody>
          <a:bodyPr wrap="square" lIns="72000" tIns="0" rIns="7200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k-SK" sz="2800" b="1" i="0" u="none" strike="noStrike" kern="1200" cap="none" spc="0" normalizeH="0" baseline="0" noProof="0" dirty="0">
                <a:ln>
                  <a:noFill/>
                </a:ln>
                <a:solidFill>
                  <a:prstClr val="white"/>
                </a:solidFill>
                <a:effectLst>
                  <a:outerShdw blurRad="50800" dist="50800" dir="5400000" sx="1000" sy="1000" algn="ctr" rotWithShape="0">
                    <a:srgbClr val="000000">
                      <a:alpha val="43137"/>
                    </a:srgbClr>
                  </a:outerShdw>
                </a:effectLst>
                <a:uLnTx/>
                <a:uFillTx/>
                <a:latin typeface="Calibri" panose="020F0502020204030204"/>
                <a:ea typeface="+mn-ea"/>
                <a:cs typeface="+mn-cs"/>
              </a:rPr>
              <a:t>VRÁTKY NEVYČERPANÝCH FINANČNÝCH PROSTRIEDKOV</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589520" y="1814180"/>
            <a:ext cx="10771722" cy="3939540"/>
          </a:xfrm>
          <a:prstGeom prst="rect">
            <a:avLst/>
          </a:prstGeom>
          <a:noFill/>
        </p:spPr>
        <p:txBody>
          <a:bodyPr wrap="square" lIns="0" tIns="0" rIns="0" bIns="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k-SK"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k-SK"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b="0" i="0" u="none" strike="noStrike" kern="1200" cap="none" spc="0" normalizeH="0" baseline="0" noProof="0" dirty="0" smtClean="0">
                <a:ln>
                  <a:noFill/>
                </a:ln>
                <a:solidFill>
                  <a:prstClr val="black"/>
                </a:solidFill>
                <a:effectLst/>
                <a:uLnTx/>
                <a:uFillTx/>
                <a:latin typeface="Calibri" panose="020F0502020204030204"/>
              </a:rPr>
              <a:t>Ak ide o vrátku FP, ktoré boli </a:t>
            </a:r>
            <a:r>
              <a:rPr kumimoji="0" lang="sk-SK" b="0" i="0" u="sng" strike="noStrike" kern="1200" cap="none" spc="0" normalizeH="0" baseline="0" noProof="0" dirty="0" smtClean="0">
                <a:ln>
                  <a:noFill/>
                </a:ln>
                <a:solidFill>
                  <a:prstClr val="black"/>
                </a:solidFill>
                <a:effectLst/>
                <a:uLnTx/>
                <a:uFillTx/>
                <a:latin typeface="Calibri" panose="020F0502020204030204"/>
              </a:rPr>
              <a:t>poskytnuté v aktuálnom kalendárnom roku</a:t>
            </a:r>
            <a:r>
              <a:rPr kumimoji="0" lang="sk-SK" b="0" i="0" u="none" strike="noStrike" kern="1200" cap="none" spc="0" normalizeH="0" baseline="0" noProof="0" dirty="0" smtClean="0">
                <a:ln>
                  <a:noFill/>
                </a:ln>
                <a:solidFill>
                  <a:prstClr val="black"/>
                </a:solidFill>
                <a:effectLst/>
                <a:uLnTx/>
                <a:uFillTx/>
                <a:latin typeface="Calibri" panose="020F0502020204030204"/>
              </a:rPr>
              <a:t>, vrátku realizuje</a:t>
            </a:r>
            <a:r>
              <a:rPr kumimoji="0" lang="sk-SK" b="0" i="0" u="none" strike="noStrike" kern="1200" cap="none" spc="0" normalizeH="0" noProof="0" dirty="0" smtClean="0">
                <a:ln>
                  <a:noFill/>
                </a:ln>
                <a:solidFill>
                  <a:prstClr val="black"/>
                </a:solidFill>
                <a:effectLst/>
                <a:uLnTx/>
                <a:uFillTx/>
                <a:latin typeface="Calibri" panose="020F0502020204030204"/>
              </a:rPr>
              <a:t> zriaďovateľ </a:t>
            </a:r>
            <a:r>
              <a:rPr kumimoji="0" lang="sk-SK" b="0" i="0" u="none" strike="noStrike" kern="1200" cap="none" spc="0" normalizeH="0" baseline="0" noProof="0" dirty="0" smtClean="0">
                <a:ln>
                  <a:noFill/>
                </a:ln>
                <a:solidFill>
                  <a:prstClr val="black"/>
                </a:solidFill>
                <a:effectLst/>
                <a:uLnTx/>
                <a:uFillTx/>
                <a:latin typeface="Calibri" panose="020F0502020204030204"/>
              </a:rPr>
              <a:t>na </a:t>
            </a:r>
            <a:r>
              <a:rPr kumimoji="0" lang="sk-SK" b="0" i="0" u="none" strike="noStrike" kern="1200" cap="none" spc="0" normalizeH="0" baseline="0" noProof="0" dirty="0">
                <a:ln>
                  <a:noFill/>
                </a:ln>
                <a:solidFill>
                  <a:prstClr val="black"/>
                </a:solidFill>
                <a:effectLst/>
                <a:uLnTx/>
                <a:uFillTx/>
                <a:latin typeface="Calibri" panose="020F0502020204030204"/>
              </a:rPr>
              <a:t>výdavkový účet </a:t>
            </a:r>
            <a:r>
              <a:rPr kumimoji="0" lang="sk-SK" b="0" i="0" u="none" strike="noStrike" kern="1200" cap="none" spc="0" normalizeH="0" baseline="0" noProof="0" dirty="0" smtClean="0">
                <a:ln>
                  <a:noFill/>
                </a:ln>
                <a:solidFill>
                  <a:prstClr val="black"/>
                </a:solidFill>
                <a:effectLst/>
                <a:uLnTx/>
                <a:uFillTx/>
                <a:latin typeface="Calibri" panose="020F0502020204030204"/>
              </a:rPr>
              <a:t>RÚŠS (z ktorého</a:t>
            </a:r>
            <a:r>
              <a:rPr lang="sk-SK" dirty="0" smtClean="0">
                <a:solidFill>
                  <a:prstClr val="black"/>
                </a:solidFill>
                <a:latin typeface="Calibri" panose="020F0502020204030204"/>
              </a:rPr>
              <a:t> </a:t>
            </a:r>
            <a:r>
              <a:rPr lang="sk-SK" dirty="0" err="1" smtClean="0">
                <a:solidFill>
                  <a:prstClr val="black"/>
                </a:solidFill>
                <a:latin typeface="Calibri" panose="020F0502020204030204"/>
              </a:rPr>
              <a:t>obdržal</a:t>
            </a:r>
            <a:r>
              <a:rPr lang="sk-SK" dirty="0" smtClean="0">
                <a:solidFill>
                  <a:prstClr val="black"/>
                </a:solidFill>
                <a:latin typeface="Calibri" panose="020F0502020204030204"/>
              </a:rPr>
              <a:t> FP)</a:t>
            </a:r>
          </a:p>
          <a:p>
            <a:pPr marR="0" lvl="0" algn="just" defTabSz="914400" rtl="0" eaLnBrk="1" fontAlgn="auto" latinLnBrk="0" hangingPunct="1">
              <a:lnSpc>
                <a:spcPct val="100000"/>
              </a:lnSpc>
              <a:spcBef>
                <a:spcPts val="0"/>
              </a:spcBef>
              <a:spcAft>
                <a:spcPts val="0"/>
              </a:spcAft>
              <a:buClrTx/>
              <a:buSzTx/>
              <a:tabLst/>
              <a:defRPr/>
            </a:pPr>
            <a:endParaRPr kumimoji="0" lang="sk-SK" sz="1600" b="0" i="0" u="none" strike="noStrike" kern="1200" cap="none" spc="0" normalizeH="0" baseline="0" noProof="0" dirty="0" smtClean="0">
              <a:ln>
                <a:noFill/>
              </a:ln>
              <a:solidFill>
                <a:prstClr val="black"/>
              </a:solidFill>
              <a:effectLst/>
              <a:uLnTx/>
              <a:uFillTx/>
              <a:latin typeface="Calibri" panose="020F0502020204030204"/>
            </a:endParaRPr>
          </a:p>
          <a:p>
            <a:pPr lvl="3" algn="just"/>
            <a:r>
              <a:rPr kumimoji="0" lang="sk-SK" b="1" i="0" u="none" strike="noStrike" kern="1200" cap="none" spc="0" normalizeH="0" baseline="0" noProof="0" dirty="0" smtClean="0">
                <a:ln>
                  <a:noFill/>
                </a:ln>
                <a:solidFill>
                  <a:prstClr val="black"/>
                </a:solidFill>
                <a:effectLst/>
                <a:uLnTx/>
                <a:uFillTx/>
                <a:latin typeface="Calibri" panose="020F0502020204030204"/>
              </a:rPr>
              <a:t>           </a:t>
            </a:r>
            <a:r>
              <a:rPr kumimoji="0" lang="sk-SK" b="1" i="0" u="none" strike="noStrike" kern="1200" cap="none" spc="0" normalizeH="0" baseline="0" noProof="0" dirty="0">
                <a:ln>
                  <a:noFill/>
                </a:ln>
                <a:solidFill>
                  <a:prstClr val="black"/>
                </a:solidFill>
                <a:effectLst/>
                <a:uLnTx/>
                <a:uFillTx/>
                <a:latin typeface="Calibri" panose="020F0502020204030204"/>
              </a:rPr>
              <a:t>SK56 8180 0000 0070 0067 2597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k-SK" sz="16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k-SK" sz="1600" b="1" i="0" u="none" strike="noStrike" kern="1200" cap="none" spc="0" normalizeH="0" baseline="0" noProof="0" dirty="0">
              <a:ln>
                <a:noFill/>
              </a:ln>
              <a:solidFill>
                <a:prstClr val="black"/>
              </a:solidFill>
              <a:effectLst/>
              <a:uLnTx/>
              <a:uFillTx/>
              <a:latin typeface="Calibri" panose="020F0502020204030204"/>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sk-SK" b="0" i="0" u="none" strike="noStrike" kern="1200" cap="none" spc="0" normalizeH="0" baseline="0" noProof="0" dirty="0" smtClean="0">
                <a:ln>
                  <a:noFill/>
                </a:ln>
                <a:solidFill>
                  <a:prstClr val="black"/>
                </a:solidFill>
                <a:effectLst/>
                <a:uLnTx/>
                <a:uFillTx/>
                <a:latin typeface="Calibri" panose="020F0502020204030204"/>
              </a:rPr>
              <a:t>Ak ide o vrátku FP, ktoré boli </a:t>
            </a:r>
            <a:r>
              <a:rPr kumimoji="0" lang="sk-SK" b="0" i="0" u="sng" strike="noStrike" kern="1200" cap="none" spc="0" normalizeH="0" baseline="0" noProof="0" dirty="0" smtClean="0">
                <a:ln>
                  <a:noFill/>
                </a:ln>
                <a:solidFill>
                  <a:prstClr val="black"/>
                </a:solidFill>
                <a:effectLst/>
                <a:uLnTx/>
                <a:uFillTx/>
                <a:latin typeface="Calibri" panose="020F0502020204030204"/>
              </a:rPr>
              <a:t>poskytnuté v minulom</a:t>
            </a:r>
            <a:r>
              <a:rPr kumimoji="0" lang="sk-SK" b="0" i="0" u="sng" strike="noStrike" kern="1200" cap="none" spc="0" normalizeH="0" noProof="0" dirty="0" smtClean="0">
                <a:ln>
                  <a:noFill/>
                </a:ln>
                <a:solidFill>
                  <a:prstClr val="black"/>
                </a:solidFill>
                <a:effectLst/>
                <a:uLnTx/>
                <a:uFillTx/>
                <a:latin typeface="Calibri" panose="020F0502020204030204"/>
              </a:rPr>
              <a:t> kalendárnom roku</a:t>
            </a:r>
            <a:r>
              <a:rPr lang="sk-SK" dirty="0" smtClean="0">
                <a:solidFill>
                  <a:prstClr val="black"/>
                </a:solidFill>
                <a:latin typeface="Calibri" panose="020F0502020204030204"/>
              </a:rPr>
              <a:t>, vrátku realizuje zriaďovateľ na účet cudzích prostriedkov</a:t>
            </a:r>
            <a:r>
              <a:rPr kumimoji="0" lang="sk-SK" b="0" i="0" u="none" strike="noStrike" kern="1200" cap="none" spc="0" normalizeH="0" baseline="0" noProof="0" dirty="0" smtClean="0">
                <a:ln>
                  <a:noFill/>
                </a:ln>
                <a:solidFill>
                  <a:prstClr val="black"/>
                </a:solidFill>
                <a:effectLst/>
                <a:uLnTx/>
                <a:uFillTx/>
                <a:latin typeface="Calibri" panose="020F0502020204030204"/>
              </a:rPr>
              <a:t> RÚŠS</a:t>
            </a:r>
            <a:endParaRPr kumimoji="0" lang="sk-SK" b="0" i="0" u="none" strike="noStrike" kern="1200" cap="none" spc="0" normalizeH="0" baseline="0" noProof="0" dirty="0">
              <a:ln>
                <a:noFill/>
              </a:ln>
              <a:solidFill>
                <a:prstClr val="black"/>
              </a:solidFill>
              <a:effectLst/>
              <a:uLnTx/>
              <a:uFillTx/>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sk-SK" sz="1600" b="0" i="0" u="none" strike="noStrike" kern="1200" cap="none" spc="0" normalizeH="0" baseline="0" noProof="0" dirty="0">
              <a:ln>
                <a:noFill/>
              </a:ln>
              <a:solidFill>
                <a:prstClr val="black"/>
              </a:solidFill>
              <a:effectLst/>
              <a:uLnTx/>
              <a:uFillTx/>
              <a:latin typeface="Calibri" panose="020F0502020204030204"/>
            </a:endParaRPr>
          </a:p>
          <a:p>
            <a:pPr lvl="3" algn="just"/>
            <a:r>
              <a:rPr kumimoji="0" lang="sk-SK" b="1" i="0" u="none" strike="noStrike" kern="1200" cap="none" spc="0" normalizeH="0" baseline="0" noProof="0" dirty="0">
                <a:ln>
                  <a:noFill/>
                </a:ln>
                <a:solidFill>
                  <a:prstClr val="black"/>
                </a:solidFill>
                <a:effectLst/>
                <a:uLnTx/>
                <a:uFillTx/>
                <a:latin typeface="Calibri" panose="020F0502020204030204"/>
              </a:rPr>
              <a:t>           SK49 8180 0000 0070 0067 </a:t>
            </a:r>
            <a:r>
              <a:rPr kumimoji="0" lang="sk-SK" b="1" i="0" u="none" strike="noStrike" kern="1200" cap="none" spc="0" normalizeH="0" baseline="0" noProof="0" dirty="0" smtClean="0">
                <a:ln>
                  <a:noFill/>
                </a:ln>
                <a:solidFill>
                  <a:prstClr val="black"/>
                </a:solidFill>
                <a:effectLst/>
                <a:uLnTx/>
                <a:uFillTx/>
                <a:latin typeface="Calibri" panose="020F0502020204030204"/>
              </a:rPr>
              <a:t>2626</a:t>
            </a:r>
            <a:endParaRPr kumimoji="0" lang="sk-SK" b="1" i="0" u="none" strike="noStrike" kern="1200" cap="none" spc="0" normalizeH="0" baseline="0" noProof="0" dirty="0">
              <a:ln>
                <a:noFill/>
              </a:ln>
              <a:solidFill>
                <a:prstClr val="black"/>
              </a:solidFill>
              <a:effectLst/>
              <a:uLnTx/>
              <a:uFillTx/>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sk-SK" sz="1600" b="1" dirty="0">
              <a:solidFill>
                <a:prstClr val="black"/>
              </a:solidFill>
              <a:latin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sk-SK" sz="1600" b="1" i="0" u="none" strike="noStrike" kern="1200" cap="none" spc="0" normalizeH="0" baseline="0" noProof="0" dirty="0">
                <a:ln>
                  <a:noFill/>
                </a:ln>
                <a:solidFill>
                  <a:prstClr val="black"/>
                </a:solidFill>
                <a:effectLst/>
                <a:uLnTx/>
                <a:uFillTx/>
                <a:latin typeface="Calibri" panose="020F0502020204030204"/>
                <a:ea typeface="+mn-ea"/>
                <a:cs typeface="+mn-cs"/>
              </a:rPr>
              <a:t>Poznámka:</a:t>
            </a:r>
          </a:p>
          <a:p>
            <a:pPr marL="0" marR="0" lvl="0" indent="0" algn="just" defTabSz="914400" rtl="0" eaLnBrk="1" fontAlgn="auto" latinLnBrk="0" hangingPunct="1">
              <a:lnSpc>
                <a:spcPct val="100000"/>
              </a:lnSpc>
              <a:spcBef>
                <a:spcPts val="0"/>
              </a:spcBef>
              <a:spcAft>
                <a:spcPts val="0"/>
              </a:spcAft>
              <a:buClrTx/>
              <a:buSzTx/>
              <a:buFontTx/>
              <a:buNone/>
              <a:tabLst/>
              <a:defRPr/>
            </a:pPr>
            <a:r>
              <a:rPr lang="sk-SK" sz="1600" dirty="0" smtClean="0">
                <a:solidFill>
                  <a:prstClr val="black"/>
                </a:solidFill>
                <a:latin typeface="Calibri" panose="020F0502020204030204"/>
              </a:rPr>
              <a:t>Pri </a:t>
            </a:r>
            <a:r>
              <a:rPr kumimoji="0" lang="sk-SK"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vrátke</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FP </a:t>
            </a:r>
            <a:r>
              <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rPr>
              <a:t>je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potrebné na </a:t>
            </a:r>
            <a:r>
              <a:rPr lang="sk-SK" sz="1600" dirty="0" smtClean="0">
                <a:solidFill>
                  <a:prstClr val="black"/>
                </a:solidFill>
                <a:latin typeface="Calibri" panose="020F0502020204030204"/>
              </a:rPr>
              <a:t>RÚŠS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súčasne doručiť</a:t>
            </a:r>
            <a:r>
              <a:rPr lang="sk-SK" sz="1600" dirty="0" smtClean="0">
                <a:solidFill>
                  <a:prstClr val="black"/>
                </a:solidFill>
                <a:latin typeface="Calibri" panose="020F0502020204030204"/>
              </a:rPr>
              <a:t> </a:t>
            </a:r>
            <a:r>
              <a:rPr kumimoji="0" lang="sk-SK" sz="1600" b="0" i="0" u="none" strike="noStrike" kern="1200" cap="none" spc="0" normalizeH="0" baseline="0" noProof="0" dirty="0" smtClean="0">
                <a:ln>
                  <a:noFill/>
                </a:ln>
                <a:solidFill>
                  <a:srgbClr val="FF0000"/>
                </a:solidFill>
                <a:effectLst/>
                <a:uLnTx/>
                <a:uFillTx/>
                <a:latin typeface="Calibri" panose="020F0502020204030204"/>
                <a:ea typeface="+mn-ea"/>
                <a:cs typeface="+mn-cs"/>
              </a:rPr>
              <a:t>AVÍZO </a:t>
            </a:r>
            <a:r>
              <a:rPr kumimoji="0" lang="sk-SK" sz="1600" b="0" i="0" u="none" strike="noStrike" kern="1200" cap="none" spc="0" normalizeH="0" baseline="0" noProof="0" dirty="0">
                <a:ln>
                  <a:noFill/>
                </a:ln>
                <a:solidFill>
                  <a:srgbClr val="FF0000"/>
                </a:solidFill>
                <a:effectLst/>
                <a:uLnTx/>
                <a:uFillTx/>
                <a:latin typeface="Calibri" panose="020F0502020204030204"/>
                <a:ea typeface="+mn-ea"/>
                <a:cs typeface="+mn-cs"/>
              </a:rPr>
              <a:t>o vrátených </a:t>
            </a:r>
            <a:r>
              <a:rPr kumimoji="0" lang="sk-SK" sz="1600" b="0" i="0" u="none" strike="noStrike" kern="1200" cap="none" spc="0" normalizeH="0" baseline="0" noProof="0" dirty="0" smtClean="0">
                <a:ln>
                  <a:noFill/>
                </a:ln>
                <a:solidFill>
                  <a:srgbClr val="FF0000"/>
                </a:solidFill>
                <a:effectLst/>
                <a:uLnTx/>
                <a:uFillTx/>
                <a:latin typeface="Calibri" panose="020F0502020204030204"/>
                <a:ea typeface="+mn-ea"/>
                <a:cs typeface="+mn-cs"/>
              </a:rPr>
              <a:t>FP</a:t>
            </a:r>
            <a:r>
              <a:rPr kumimoji="0" lang="sk-SK" sz="1600" b="0" i="0" u="none" strike="noStrike" kern="1200" cap="none" spc="0" normalizeH="0" noProof="0" dirty="0" smtClean="0">
                <a:ln>
                  <a:noFill/>
                </a:ln>
                <a:solidFill>
                  <a:srgbClr val="FF0000"/>
                </a:solidFill>
                <a:effectLst/>
                <a:uLnTx/>
                <a:uFillTx/>
                <a:latin typeface="Calibri" panose="020F0502020204030204"/>
                <a:ea typeface="+mn-ea"/>
                <a:cs typeface="+mn-cs"/>
              </a:rPr>
              <a:t> </a:t>
            </a:r>
            <a:r>
              <a:rPr kumimoji="0" lang="sk-SK" sz="1600" b="0" i="0" u="none" strike="noStrike" kern="1200" cap="none" spc="0" normalizeH="0" noProof="0" dirty="0" smtClean="0">
                <a:ln>
                  <a:noFill/>
                </a:ln>
                <a:solidFill>
                  <a:prstClr val="black"/>
                </a:solidFill>
                <a:effectLst/>
                <a:uLnTx/>
                <a:uFillTx/>
                <a:latin typeface="Calibri" panose="020F0502020204030204"/>
                <a:ea typeface="+mn-ea"/>
                <a:cs typeface="+mn-cs"/>
              </a:rPr>
              <a:t>(list </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formátu</a:t>
            </a:r>
            <a:r>
              <a:rPr kumimoji="0" lang="sk-SK" sz="1600" b="0" i="0" u="none" strike="noStrike" kern="1200" cap="none" spc="0" normalizeH="0" noProof="0" dirty="0" smtClean="0">
                <a:ln>
                  <a:noFill/>
                </a:ln>
                <a:solidFill>
                  <a:prstClr val="black"/>
                </a:solidFill>
                <a:effectLst/>
                <a:uLnTx/>
                <a:uFillTx/>
                <a:latin typeface="Calibri" panose="020F0502020204030204"/>
                <a:ea typeface="+mn-ea"/>
                <a:cs typeface="+mn-cs"/>
              </a:rPr>
              <a:t> A4</a:t>
            </a:r>
            <a:r>
              <a:rPr lang="sk-SK" sz="1600" dirty="0">
                <a:solidFill>
                  <a:prstClr val="black"/>
                </a:solidFill>
                <a:latin typeface="Calibri" panose="020F0502020204030204"/>
              </a:rPr>
              <a:t> </a:t>
            </a:r>
            <a:r>
              <a:rPr kumimoji="0" lang="sk-SK" sz="1600" b="0" i="0" u="none" strike="noStrike" kern="1200" cap="none" spc="0" normalizeH="0" noProof="0" dirty="0" smtClean="0">
                <a:ln>
                  <a:noFill/>
                </a:ln>
                <a:solidFill>
                  <a:prstClr val="black"/>
                </a:solidFill>
                <a:effectLst/>
                <a:uLnTx/>
                <a:uFillTx/>
                <a:latin typeface="Calibri" panose="020F0502020204030204"/>
                <a:ea typeface="+mn-ea"/>
                <a:cs typeface="+mn-cs"/>
              </a:rPr>
              <a:t>zaopatriť</a:t>
            </a:r>
            <a:r>
              <a:rPr kumimoji="0" lang="sk-SK"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podpisom a pečiatkou).</a:t>
            </a:r>
            <a:endParaRPr kumimoji="0" lang="sk-SK"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7422"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1022691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19</a:t>
            </a:fld>
            <a:endParaRPr lang="cs-CZ" dirty="0">
              <a:solidFill>
                <a:schemeClr val="tx1">
                  <a:lumMod val="85000"/>
                  <a:lumOff val="15000"/>
                </a:schemeClr>
              </a:solidFill>
            </a:endParaRPr>
          </a:p>
        </p:txBody>
      </p:sp>
      <p:sp>
        <p:nvSpPr>
          <p:cNvPr id="28" name="BlokTextu 27">
            <a:extLst>
              <a:ext uri="{FF2B5EF4-FFF2-40B4-BE49-F238E27FC236}">
                <a16:creationId xmlns:a16="http://schemas.microsoft.com/office/drawing/2014/main" id="{8AC93EAC-5658-F045-855B-F4DA5569DCDD}"/>
              </a:ext>
            </a:extLst>
          </p:cNvPr>
          <p:cNvSpPr txBox="1"/>
          <p:nvPr/>
        </p:nvSpPr>
        <p:spPr>
          <a:xfrm>
            <a:off x="4165510" y="2524456"/>
            <a:ext cx="3860980" cy="1477328"/>
          </a:xfrm>
          <a:prstGeom prst="rect">
            <a:avLst/>
          </a:prstGeom>
          <a:noFill/>
        </p:spPr>
        <p:txBody>
          <a:bodyPr wrap="square" lIns="0" tIns="0" rIns="0" bIns="0" rtlCol="0">
            <a:spAutoFit/>
          </a:bodyPr>
          <a:lstStyle/>
          <a:p>
            <a:pPr algn="ctr"/>
            <a:r>
              <a:rPr lang="sk-SK" sz="3200" dirty="0">
                <a:solidFill>
                  <a:srgbClr val="004287"/>
                </a:solidFill>
              </a:rPr>
              <a:t>ĎAKUJEME </a:t>
            </a:r>
          </a:p>
          <a:p>
            <a:pPr algn="ctr"/>
            <a:r>
              <a:rPr lang="sk-SK" sz="3200" dirty="0">
                <a:solidFill>
                  <a:srgbClr val="004287"/>
                </a:solidFill>
              </a:rPr>
              <a:t>ZA POZORNOSŤ!</a:t>
            </a:r>
          </a:p>
          <a:p>
            <a:pPr algn="ctr"/>
            <a:endParaRPr lang="sk-SK" sz="3200" dirty="0">
              <a:solidFill>
                <a:srgbClr val="004287"/>
              </a:solidFill>
            </a:endParaRPr>
          </a:p>
        </p:txBody>
      </p:sp>
    </p:spTree>
    <p:extLst>
      <p:ext uri="{BB962C8B-B14F-4D97-AF65-F5344CB8AC3E}">
        <p14:creationId xmlns:p14="http://schemas.microsoft.com/office/powerpoint/2010/main" val="3258902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0" y="613301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2</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201606" y="1111926"/>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PODPORNÉ OPATRENIA</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41161" y="1795832"/>
            <a:ext cx="10867291" cy="3447098"/>
          </a:xfrm>
          <a:prstGeom prst="rect">
            <a:avLst/>
          </a:prstGeom>
          <a:noFill/>
        </p:spPr>
        <p:txBody>
          <a:bodyPr wrap="square" lIns="0" tIns="0" rIns="0" bIns="0" rtlCol="0">
            <a:spAutoFit/>
          </a:bodyPr>
          <a:lstStyle/>
          <a:p>
            <a:pPr marL="285750" lvl="0" indent="-285750" defTabSz="457200">
              <a:buFont typeface="Wingdings" panose="05000000000000000000" pitchFamily="2" charset="2"/>
              <a:buChar char="Ø"/>
              <a:defRPr/>
            </a:pPr>
            <a:r>
              <a:rPr lang="sk-SK" sz="1600" b="1" dirty="0">
                <a:solidFill>
                  <a:prstClr val="black"/>
                </a:solidFill>
              </a:rPr>
              <a:t>pedagogický asistent </a:t>
            </a:r>
            <a:r>
              <a:rPr lang="sk-SK" sz="1600" dirty="0" smtClean="0">
                <a:solidFill>
                  <a:prstClr val="black"/>
                </a:solidFill>
              </a:rPr>
              <a:t>(PA) </a:t>
            </a:r>
            <a:r>
              <a:rPr lang="sk-SK" sz="1200" i="1" dirty="0" smtClean="0">
                <a:solidFill>
                  <a:prstClr val="black"/>
                </a:solidFill>
              </a:rPr>
              <a:t>podľa </a:t>
            </a:r>
            <a:r>
              <a:rPr lang="sk-SK" sz="1200" i="1" dirty="0">
                <a:solidFill>
                  <a:prstClr val="black"/>
                </a:solidFill>
              </a:rPr>
              <a:t>§4e ods. 1 písm. a) zákona č. 597/2003 Z. z. o financovaní základných škôl, stredných škôl a školských zariadení</a:t>
            </a:r>
          </a:p>
          <a:p>
            <a:pPr lvl="0" defTabSz="457200">
              <a:defRPr/>
            </a:pPr>
            <a:r>
              <a:rPr lang="sk-SK" sz="1400" dirty="0">
                <a:solidFill>
                  <a:prstClr val="black"/>
                </a:solidFill>
              </a:rPr>
              <a:t>Do augusta 2024 sú FP pridelené prostredníctvom:</a:t>
            </a:r>
          </a:p>
          <a:p>
            <a:pPr marL="285750" lvl="0" indent="-285750" defTabSz="457200">
              <a:buFont typeface="Arial" panose="020B0604020202020204" pitchFamily="34" charset="0"/>
              <a:buChar char="•"/>
              <a:defRPr/>
            </a:pPr>
            <a:r>
              <a:rPr lang="sk-SK" sz="1400" dirty="0">
                <a:solidFill>
                  <a:prstClr val="black"/>
                </a:solidFill>
              </a:rPr>
              <a:t>ministerstva, ako príspevok na osobné náklady na asistenta učiteľa pre žiakov so zdravotným znevýhodnením </a:t>
            </a:r>
            <a:r>
              <a:rPr lang="sk-SK" sz="1400" i="1" dirty="0">
                <a:solidFill>
                  <a:prstClr val="black"/>
                </a:solidFill>
              </a:rPr>
              <a:t>(§9p ods.1 + Smernica 55/2021)</a:t>
            </a:r>
          </a:p>
          <a:p>
            <a:pPr marL="285750" lvl="0" indent="-285750" defTabSz="457200">
              <a:buFont typeface="Arial" panose="020B0604020202020204" pitchFamily="34" charset="0"/>
              <a:buChar char="•"/>
              <a:defRPr/>
            </a:pPr>
            <a:r>
              <a:rPr lang="sk-SK" sz="1400" dirty="0">
                <a:solidFill>
                  <a:prstClr val="black"/>
                </a:solidFill>
              </a:rPr>
              <a:t>zdrojov EÚ, ako Národný projekt Podpora pomáhajúcich profesií 3 (POP3)</a:t>
            </a:r>
          </a:p>
          <a:p>
            <a:pPr lvl="0" defTabSz="457200">
              <a:defRPr/>
            </a:pPr>
            <a:r>
              <a:rPr lang="sk-SK" sz="1400" dirty="0">
                <a:solidFill>
                  <a:prstClr val="black"/>
                </a:solidFill>
              </a:rPr>
              <a:t>Od školského roka 2024/2025 môže ministerstvo prideliť </a:t>
            </a:r>
            <a:r>
              <a:rPr lang="sk-SK" sz="1400" dirty="0" smtClean="0">
                <a:solidFill>
                  <a:prstClr val="black"/>
                </a:solidFill>
              </a:rPr>
              <a:t>PA </a:t>
            </a:r>
            <a:r>
              <a:rPr lang="sk-SK" sz="1400" dirty="0">
                <a:solidFill>
                  <a:prstClr val="black"/>
                </a:solidFill>
              </a:rPr>
              <a:t>formou podporného opatrenia (podľa paušálneho kľúča + individuálne požiadavky)</a:t>
            </a:r>
          </a:p>
          <a:p>
            <a:pPr marL="285750" lvl="0" indent="-285750" defTabSz="457200">
              <a:buFont typeface="Arial" panose="020B0604020202020204" pitchFamily="34" charset="0"/>
              <a:buChar char="•"/>
              <a:defRPr/>
            </a:pPr>
            <a:r>
              <a:rPr lang="sk-SK" sz="1400" dirty="0">
                <a:solidFill>
                  <a:srgbClr val="FF0000"/>
                </a:solidFill>
              </a:rPr>
              <a:t>mesačný normatív na 1 úväzok PA je 1 427€ (v tom mzda 1 050€ a odvody 344€)</a:t>
            </a:r>
          </a:p>
          <a:p>
            <a:pPr marL="285750" lvl="0" indent="-285750" defTabSz="457200">
              <a:buFont typeface="Arial" panose="020B0604020202020204" pitchFamily="34" charset="0"/>
              <a:buChar char="•"/>
              <a:defRPr/>
            </a:pPr>
            <a:r>
              <a:rPr lang="sk-SK" sz="1200" u="sng" dirty="0">
                <a:solidFill>
                  <a:prstClr val="black"/>
                </a:solidFill>
              </a:rPr>
              <a:t>pre kraj KE na obdobie september až december 2024 ministerstvo pridelilo paušálnym kľúčom 619,4 úväzky a individuálnymi žiadosťami 701,15 úväzku</a:t>
            </a:r>
            <a:r>
              <a:rPr lang="en-GB" sz="1200" u="sng" dirty="0">
                <a:solidFill>
                  <a:prstClr val="black"/>
                </a:solidFill>
              </a:rPr>
              <a:t>;</a:t>
            </a:r>
            <a:r>
              <a:rPr lang="sk-SK" sz="1200" u="sng" dirty="0">
                <a:solidFill>
                  <a:prstClr val="black"/>
                </a:solidFill>
              </a:rPr>
              <a:t> spolu 1 320,55 úväzku (7 537 700 €) </a:t>
            </a:r>
          </a:p>
          <a:p>
            <a:pPr lvl="0" defTabSz="457200">
              <a:defRPr/>
            </a:pPr>
            <a:endParaRPr lang="sk-SK" sz="1400" dirty="0">
              <a:solidFill>
                <a:prstClr val="black"/>
              </a:solidFill>
            </a:endParaRPr>
          </a:p>
          <a:p>
            <a:pPr marL="285750" indent="-285750">
              <a:buFont typeface="Wingdings" panose="05000000000000000000" pitchFamily="2" charset="2"/>
              <a:buChar char="Ø"/>
              <a:defRPr/>
            </a:pPr>
            <a:r>
              <a:rPr lang="sk-SK" sz="1600" b="1" dirty="0">
                <a:solidFill>
                  <a:prstClr val="black"/>
                </a:solidFill>
              </a:rPr>
              <a:t>školský špeciálny pedagóg alebo odborný zamestnanec alebo iný pedagogický zamestnanec </a:t>
            </a:r>
            <a:r>
              <a:rPr lang="sk-SK" sz="1600" dirty="0">
                <a:solidFill>
                  <a:prstClr val="black"/>
                </a:solidFill>
              </a:rPr>
              <a:t>(ŠPT) na zabezpečenie činnosti podpornej úrovne 1. stupňa v systéme poradenstva a prevencie </a:t>
            </a:r>
            <a:r>
              <a:rPr lang="sk-SK" sz="1200" i="1" dirty="0">
                <a:solidFill>
                  <a:prstClr val="black"/>
                </a:solidFill>
              </a:rPr>
              <a:t>podľa §4e ods. 1 písm. b)</a:t>
            </a:r>
          </a:p>
          <a:p>
            <a:pPr lvl="0" defTabSz="457200">
              <a:defRPr/>
            </a:pPr>
            <a:r>
              <a:rPr lang="sk-SK" sz="1400" dirty="0">
                <a:solidFill>
                  <a:prstClr val="black"/>
                </a:solidFill>
              </a:rPr>
              <a:t>Do augusta 2024 sú FP pridelené prostredníctvom:</a:t>
            </a:r>
          </a:p>
          <a:p>
            <a:pPr marL="285750" lvl="0" indent="-285750" defTabSz="457200">
              <a:buFont typeface="Arial" panose="020B0604020202020204" pitchFamily="34" charset="0"/>
              <a:buChar char="•"/>
              <a:defRPr/>
            </a:pPr>
            <a:r>
              <a:rPr lang="sk-SK" sz="1400" dirty="0">
                <a:solidFill>
                  <a:prstClr val="black"/>
                </a:solidFill>
              </a:rPr>
              <a:t>zdrojov EÚ, ako Národný projekt Podpora pomáhajúcich profesií 3 (POP3) na školský podporný tím</a:t>
            </a:r>
          </a:p>
          <a:p>
            <a:pPr lvl="0" defTabSz="457200">
              <a:defRPr/>
            </a:pPr>
            <a:r>
              <a:rPr lang="sk-SK" sz="1400" dirty="0">
                <a:solidFill>
                  <a:prstClr val="black"/>
                </a:solidFill>
              </a:rPr>
              <a:t>Od školského roka 2024/2025 pokračuje POP3 + aj FP zo štátneho rozpočtu na základe paušálneho kľúča</a:t>
            </a:r>
          </a:p>
          <a:p>
            <a:pPr marL="285750" lvl="0" indent="-285750" defTabSz="457200">
              <a:buFont typeface="Arial" panose="020B0604020202020204" pitchFamily="34" charset="0"/>
              <a:buChar char="•"/>
              <a:defRPr/>
            </a:pPr>
            <a:r>
              <a:rPr lang="sk-SK" sz="1400" dirty="0">
                <a:solidFill>
                  <a:srgbClr val="FF0000"/>
                </a:solidFill>
              </a:rPr>
              <a:t>mesačný normatív na člena ŠPT je 2 161€ (v tom mzda 1 590€ a odvody 571€)</a:t>
            </a:r>
          </a:p>
          <a:p>
            <a:pPr marL="285750" indent="-285750">
              <a:buFont typeface="Arial" panose="020B0604020202020204" pitchFamily="34" charset="0"/>
              <a:buChar char="•"/>
              <a:defRPr/>
            </a:pPr>
            <a:r>
              <a:rPr lang="sk-SK" sz="1200" u="sng" dirty="0">
                <a:solidFill>
                  <a:prstClr val="black"/>
                </a:solidFill>
              </a:rPr>
              <a:t>pre kraj KE na obdobie september až december 2024 ministerstvo pridelilo paušálnym kľúčom 235,575 úväzku (2 036 310 €) a POP3 zabezpečuje 255,25 úväzku</a:t>
            </a:r>
            <a:endParaRPr lang="sk-SK" sz="1200" dirty="0">
              <a:solidFill>
                <a:srgbClr val="FF0000"/>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1035" name="Bitová mapa" r:id="rId4" imgW="2228571" imgH="800212" progId="Paint.Picture">
                  <p:embed/>
                </p:oleObj>
              </mc:Choice>
              <mc:Fallback>
                <p:oleObj name="Bitová mapa" r:id="rId4" imgW="2228571" imgH="800212" progId="Paint.Picture">
                  <p:embed/>
                  <p:pic>
                    <p:nvPicPr>
                      <p:cNvPr id="20" name="Objek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4164441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0" y="613301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3</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154325" y="1268470"/>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PODPORNÉ OPATRENIA</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446580" y="2170993"/>
            <a:ext cx="10867291" cy="3662541"/>
          </a:xfrm>
          <a:prstGeom prst="rect">
            <a:avLst/>
          </a:prstGeom>
          <a:noFill/>
        </p:spPr>
        <p:txBody>
          <a:bodyPr wrap="square" lIns="0" tIns="0" rIns="0" bIns="0" rtlCol="0">
            <a:spAutoFit/>
          </a:bodyPr>
          <a:lstStyle/>
          <a:p>
            <a:pPr marL="285750" marR="0" lvl="0" indent="-285750" fontAlgn="auto">
              <a:lnSpc>
                <a:spcPct val="100000"/>
              </a:lnSpc>
              <a:spcBef>
                <a:spcPts val="0"/>
              </a:spcBef>
              <a:spcAft>
                <a:spcPts val="0"/>
              </a:spcAft>
              <a:buClrTx/>
              <a:buSzTx/>
              <a:buFont typeface="Wingdings" panose="05000000000000000000" pitchFamily="2" charset="2"/>
              <a:buChar char="Ø"/>
              <a:tabLst/>
              <a:defRPr/>
            </a:pPr>
            <a:r>
              <a:rPr lang="sk-SK" sz="1600" b="1" dirty="0">
                <a:solidFill>
                  <a:prstClr val="black"/>
                </a:solidFill>
              </a:rPr>
              <a:t>zamestnanec </a:t>
            </a:r>
            <a:r>
              <a:rPr lang="sk-SK" sz="1600" dirty="0">
                <a:solidFill>
                  <a:prstClr val="black"/>
                </a:solidFill>
              </a:rPr>
              <a:t>školy / školského zariadenia, </a:t>
            </a:r>
            <a:r>
              <a:rPr lang="sk-SK" sz="1600" b="1" dirty="0">
                <a:solidFill>
                  <a:prstClr val="black"/>
                </a:solidFill>
              </a:rPr>
              <a:t>ktorý nie je pedagogickým zamestnancom ani odborným zamestnancom</a:t>
            </a:r>
            <a:r>
              <a:rPr lang="sk-SK" sz="1600" dirty="0">
                <a:solidFill>
                  <a:prstClr val="black"/>
                </a:solidFill>
              </a:rPr>
              <a:t>, a v škole / v školskom zariadení zabezpečuje pre dieťa / pre žiaka</a:t>
            </a:r>
            <a:r>
              <a:rPr lang="sk-SK" sz="1600" b="1" dirty="0">
                <a:solidFill>
                  <a:prstClr val="black"/>
                </a:solidFill>
              </a:rPr>
              <a:t> vykonávanie </a:t>
            </a:r>
            <a:r>
              <a:rPr lang="sk-SK" sz="1600" b="1" dirty="0" err="1">
                <a:solidFill>
                  <a:prstClr val="black"/>
                </a:solidFill>
              </a:rPr>
              <a:t>sebaobslužných</a:t>
            </a:r>
            <a:r>
              <a:rPr lang="sk-SK" sz="1600" b="1" dirty="0">
                <a:solidFill>
                  <a:prstClr val="black"/>
                </a:solidFill>
              </a:rPr>
              <a:t> úkonov</a:t>
            </a:r>
            <a:r>
              <a:rPr lang="sk-SK" b="1" dirty="0">
                <a:solidFill>
                  <a:prstClr val="black"/>
                </a:solidFill>
              </a:rPr>
              <a:t> </a:t>
            </a:r>
            <a:r>
              <a:rPr lang="sk-SK" sz="1200" i="1" dirty="0">
                <a:solidFill>
                  <a:prstClr val="black"/>
                </a:solidFill>
              </a:rPr>
              <a:t>podľa § 4e ods. 1 písm. c) zákona </a:t>
            </a:r>
            <a:r>
              <a:rPr lang="sk-SK" sz="1600" dirty="0">
                <a:solidFill>
                  <a:prstClr val="black"/>
                </a:solidFill>
              </a:rPr>
              <a:t>(napr. pomocný vychovávateľ)</a:t>
            </a:r>
          </a:p>
          <a:p>
            <a:pPr lvl="0">
              <a:defRPr/>
            </a:pPr>
            <a:r>
              <a:rPr lang="sk-SK" sz="1400" dirty="0">
                <a:solidFill>
                  <a:prstClr val="black"/>
                </a:solidFill>
              </a:rPr>
              <a:t>Od 1.1.2022 do 31.8.2023 boli FP poskytnuté prostredníctvom mechanizmu POO SR, ministerstvo nemalo alokované FP na tento príspevok.</a:t>
            </a:r>
          </a:p>
          <a:p>
            <a:pPr lvl="0">
              <a:defRPr/>
            </a:pPr>
            <a:r>
              <a:rPr lang="sk-SK" sz="1400" dirty="0">
                <a:solidFill>
                  <a:prstClr val="black"/>
                </a:solidFill>
              </a:rPr>
              <a:t>Od školského roka 2024/2025 ministerstvo môže prideliť FP podľa zdrojových možností a na základe požiadaviek zriaďovateľov (prostredníctvom zberových formulárov).</a:t>
            </a:r>
          </a:p>
          <a:p>
            <a:pPr marL="285750" lvl="0" indent="-285750">
              <a:buFont typeface="Arial" panose="020B0604020202020204" pitchFamily="34" charset="0"/>
              <a:buChar char="•"/>
              <a:defRPr/>
            </a:pPr>
            <a:r>
              <a:rPr lang="sk-SK" sz="1400" dirty="0">
                <a:solidFill>
                  <a:srgbClr val="FF0000"/>
                </a:solidFill>
              </a:rPr>
              <a:t>mesačný </a:t>
            </a:r>
            <a:r>
              <a:rPr lang="sk-SK" sz="1400" dirty="0" smtClean="0">
                <a:solidFill>
                  <a:srgbClr val="FF0000"/>
                </a:solidFill>
              </a:rPr>
              <a:t>príspevok na </a:t>
            </a:r>
            <a:r>
              <a:rPr lang="sk-SK" sz="1400" dirty="0">
                <a:solidFill>
                  <a:srgbClr val="FF0000"/>
                </a:solidFill>
              </a:rPr>
              <a:t>nepedagogického zamestnanca je 1 081€ / úväzok (v tom mzda 795 € a odvody 286 €)</a:t>
            </a:r>
          </a:p>
          <a:p>
            <a:pPr marL="285750" indent="-285750">
              <a:buFont typeface="Arial" panose="020B0604020202020204" pitchFamily="34" charset="0"/>
              <a:buChar char="•"/>
              <a:defRPr/>
            </a:pPr>
            <a:r>
              <a:rPr lang="sk-SK" sz="1200" u="sng" dirty="0">
                <a:solidFill>
                  <a:prstClr val="black"/>
                </a:solidFill>
              </a:rPr>
              <a:t>pre kraj KE na obdobie september až december 2024 ministerstvo stanovilo počet úväzkov 100 (432 412 €)</a:t>
            </a:r>
          </a:p>
          <a:p>
            <a:pPr>
              <a:defRPr/>
            </a:pPr>
            <a:endParaRPr lang="sk-SK" sz="1400" b="1"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zdravotnícky pracovník</a:t>
            </a:r>
            <a:r>
              <a:rPr lang="sk-SK" b="1" dirty="0">
                <a:solidFill>
                  <a:prstClr val="black"/>
                </a:solidFill>
              </a:rPr>
              <a:t> </a:t>
            </a:r>
            <a:r>
              <a:rPr lang="sk-SK" dirty="0" smtClean="0">
                <a:solidFill>
                  <a:prstClr val="black"/>
                </a:solidFill>
              </a:rPr>
              <a:t>(ZP) </a:t>
            </a:r>
            <a:r>
              <a:rPr lang="sk-SK" sz="1200" i="1" dirty="0" smtClean="0">
                <a:solidFill>
                  <a:prstClr val="black"/>
                </a:solidFill>
              </a:rPr>
              <a:t>podľa </a:t>
            </a:r>
            <a:r>
              <a:rPr lang="sk-SK" sz="1200" i="1" dirty="0">
                <a:solidFill>
                  <a:prstClr val="black"/>
                </a:solidFill>
              </a:rPr>
              <a:t>§ 4e ods. 1 písm. d) zákona</a:t>
            </a:r>
          </a:p>
          <a:p>
            <a:pPr lvl="0">
              <a:defRPr/>
            </a:pPr>
            <a:r>
              <a:rPr lang="sk-SK" sz="1400" dirty="0">
                <a:solidFill>
                  <a:prstClr val="black"/>
                </a:solidFill>
              </a:rPr>
              <a:t>Do augusta 2024 sú FP pridelené prostredníctvom mechanizmu POO SR ako príspevok na špecifiká zo zdroja 3P01.</a:t>
            </a:r>
          </a:p>
          <a:p>
            <a:pPr lvl="0">
              <a:defRPr/>
            </a:pPr>
            <a:r>
              <a:rPr lang="sk-SK" sz="1400" dirty="0">
                <a:solidFill>
                  <a:prstClr val="black"/>
                </a:solidFill>
              </a:rPr>
              <a:t>Od školského roka 2024/2025 podporné opatrenie zabezpečuje pokračovanie financovania „ZP v MŠ, v ZŠ a v SŠ“ </a:t>
            </a:r>
            <a:r>
              <a:rPr lang="sk-SK" sz="1400" dirty="0" smtClean="0">
                <a:solidFill>
                  <a:prstClr val="black"/>
                </a:solidFill>
              </a:rPr>
              <a:t>= </a:t>
            </a:r>
            <a:r>
              <a:rPr lang="sk-SK" sz="1400" dirty="0">
                <a:solidFill>
                  <a:prstClr val="black"/>
                </a:solidFill>
              </a:rPr>
              <a:t>udržateľnosť doteraz pôsobiacich ZP v plnej miere.</a:t>
            </a:r>
          </a:p>
          <a:p>
            <a:pPr marL="285750" lvl="0" indent="-285750">
              <a:buFont typeface="Arial" panose="020B0604020202020204" pitchFamily="34" charset="0"/>
              <a:buChar char="•"/>
              <a:defRPr/>
            </a:pPr>
            <a:r>
              <a:rPr lang="sk-SK" sz="1400" dirty="0">
                <a:solidFill>
                  <a:srgbClr val="FF0000"/>
                </a:solidFill>
              </a:rPr>
              <a:t>mesačný normatív na 1 úväzok ZP je 1 607€ (v tom mzda 1 180 € a odvody 427 €)</a:t>
            </a:r>
          </a:p>
          <a:p>
            <a:pPr marL="285750" lvl="0" indent="-285750">
              <a:buFont typeface="Arial" panose="020B0604020202020204" pitchFamily="34" charset="0"/>
              <a:buChar char="•"/>
              <a:defRPr/>
            </a:pPr>
            <a:r>
              <a:rPr lang="sk-SK" sz="1200" u="sng" dirty="0">
                <a:solidFill>
                  <a:prstClr val="black"/>
                </a:solidFill>
              </a:rPr>
              <a:t>pre kraj KE ide o 15 úväzkov (96 360 €)</a:t>
            </a:r>
          </a:p>
          <a:p>
            <a:pPr marL="285750" lvl="0" indent="-285750" defTabSz="457200">
              <a:buFont typeface="Wingdings" panose="05000000000000000000" pitchFamily="2" charset="2"/>
              <a:buChar char="Ø"/>
              <a:defRPr/>
            </a:pPr>
            <a:endParaRPr lang="sk-SK" b="1" dirty="0">
              <a:solidFill>
                <a:prstClr val="black"/>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2059"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025249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0" y="613301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4</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201606" y="1329315"/>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PODPORNÉ OPATRENIA</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27663" y="2417214"/>
            <a:ext cx="10867291" cy="3570208"/>
          </a:xfrm>
          <a:prstGeom prst="rect">
            <a:avLst/>
          </a:prstGeom>
          <a:noFill/>
        </p:spPr>
        <p:txBody>
          <a:bodyPr wrap="square" lIns="0" tIns="0" rIns="0" bIns="0" rtlCol="0">
            <a:spAutoFit/>
          </a:bodyPr>
          <a:lstStyle/>
          <a:p>
            <a:pPr marL="285750" indent="-285750" defTabSz="457200">
              <a:buFont typeface="Wingdings" panose="05000000000000000000" pitchFamily="2" charset="2"/>
              <a:buChar char="Ø"/>
              <a:defRPr/>
            </a:pPr>
            <a:r>
              <a:rPr lang="sk-SK" sz="1600" b="1" dirty="0">
                <a:solidFill>
                  <a:prstClr val="black"/>
                </a:solidFill>
              </a:rPr>
              <a:t>vzdelávanie zamestnancov školy zamerané na poskytovanie podporných opatrení </a:t>
            </a:r>
            <a:r>
              <a:rPr lang="sk-SK" sz="1200" i="1" dirty="0">
                <a:solidFill>
                  <a:prstClr val="black"/>
                </a:solidFill>
              </a:rPr>
              <a:t>podľa § 4e ods. 1 písm. e) zákona</a:t>
            </a:r>
          </a:p>
          <a:p>
            <a:pPr>
              <a:defRPr/>
            </a:pPr>
            <a:r>
              <a:rPr lang="sk-SK" sz="1400" dirty="0">
                <a:solidFill>
                  <a:prstClr val="black"/>
                </a:solidFill>
              </a:rPr>
              <a:t>V školskom roku 2023/2024 vzdelávanie zamestnancov zamerané na poskytovanie podporných opatrení poskytoval Národný inštitút vzdelávania a mládeže (</a:t>
            </a:r>
            <a:r>
              <a:rPr lang="sk-SK" sz="1400" dirty="0" err="1">
                <a:solidFill>
                  <a:prstClr val="black"/>
                </a:solidFill>
              </a:rPr>
              <a:t>NIVaM</a:t>
            </a:r>
            <a:r>
              <a:rPr lang="sk-SK" sz="1400" dirty="0">
                <a:solidFill>
                  <a:prstClr val="black"/>
                </a:solidFill>
              </a:rPr>
              <a:t>) zo zdrojov mechanizmu POO SR v rámci projektu „Dostupnosť, rozvoj a kvalita </a:t>
            </a:r>
            <a:r>
              <a:rPr lang="sk-SK" sz="1400" dirty="0" err="1">
                <a:solidFill>
                  <a:prstClr val="black"/>
                </a:solidFill>
              </a:rPr>
              <a:t>inkluzívneho</a:t>
            </a:r>
            <a:r>
              <a:rPr lang="sk-SK" sz="1400" dirty="0">
                <a:solidFill>
                  <a:prstClr val="black"/>
                </a:solidFill>
              </a:rPr>
              <a:t> vzdelávania na všetkých stupňoch“.</a:t>
            </a:r>
          </a:p>
          <a:p>
            <a:pPr>
              <a:defRPr/>
            </a:pPr>
            <a:endParaRPr lang="sk-SK" sz="1400" b="1"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skvalitnenie podmienok výchovy a vzdelávania žiakov zo sociálne znevýhodneného prostredia </a:t>
            </a:r>
            <a:r>
              <a:rPr lang="sk-SK" sz="1600" dirty="0">
                <a:solidFill>
                  <a:prstClr val="black"/>
                </a:solidFill>
              </a:rPr>
              <a:t>podľa</a:t>
            </a:r>
            <a:r>
              <a:rPr lang="sk-SK" sz="1600" b="1" dirty="0">
                <a:solidFill>
                  <a:prstClr val="black"/>
                </a:solidFill>
              </a:rPr>
              <a:t> </a:t>
            </a:r>
            <a:r>
              <a:rPr lang="sk-SK" sz="1200" i="1" dirty="0">
                <a:solidFill>
                  <a:prstClr val="black"/>
                </a:solidFill>
              </a:rPr>
              <a:t>§ 4e ods. 1 písm. f) zákona</a:t>
            </a:r>
            <a:endParaRPr lang="sk-SK" sz="1600" b="1" dirty="0">
              <a:solidFill>
                <a:prstClr val="black"/>
              </a:solidFill>
            </a:endParaRPr>
          </a:p>
          <a:p>
            <a:pPr defTabSz="457200">
              <a:defRPr/>
            </a:pPr>
            <a:r>
              <a:rPr lang="sk-SK" sz="1400" dirty="0">
                <a:solidFill>
                  <a:prstClr val="black"/>
                </a:solidFill>
              </a:rPr>
              <a:t>V školskom roku 2023/2024 ministerstvo pridelilo FP na skvalitnenie podmienok na výchovu a vzdelávanie žiakov zo SZP v súlade s § 9p ods. 1 zákona.</a:t>
            </a:r>
          </a:p>
          <a:p>
            <a:pPr lvl="0" defTabSz="457200">
              <a:defRPr/>
            </a:pPr>
            <a:endParaRPr lang="sk-SK" sz="1400"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špeciálne edukačné publikácie a kompenzačné pomôcky </a:t>
            </a:r>
            <a:r>
              <a:rPr lang="sk-SK" sz="1200" i="1" dirty="0">
                <a:solidFill>
                  <a:prstClr val="black"/>
                </a:solidFill>
              </a:rPr>
              <a:t>podľa § 4e ods. 2 písm. a) zákona</a:t>
            </a:r>
          </a:p>
          <a:p>
            <a:pPr lvl="0" defTabSz="457200">
              <a:defRPr/>
            </a:pPr>
            <a:endParaRPr lang="sk-SK" sz="1400"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odstraňovanie fyzických bariér v priestoroch školy alebo školského zariadenia </a:t>
            </a:r>
            <a:r>
              <a:rPr lang="sk-SK" sz="1200" dirty="0">
                <a:solidFill>
                  <a:prstClr val="black"/>
                </a:solidFill>
              </a:rPr>
              <a:t>podľa § 4e ods. 2 písm. b) zákona</a:t>
            </a:r>
            <a:endParaRPr lang="sk-SK" sz="1600" b="1" dirty="0">
              <a:solidFill>
                <a:prstClr val="black"/>
              </a:solidFill>
            </a:endParaRPr>
          </a:p>
          <a:p>
            <a:pPr lvl="0" defTabSz="457200">
              <a:defRPr/>
            </a:pPr>
            <a:endParaRPr lang="sk-SK" sz="1400"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úpravy priestorov školy určených na podporu vnímania a nadobúdanie zručnosti </a:t>
            </a:r>
            <a:r>
              <a:rPr lang="sk-SK" sz="1200" dirty="0">
                <a:solidFill>
                  <a:prstClr val="black"/>
                </a:solidFill>
              </a:rPr>
              <a:t>podľa § 4e ods. 2 písm. c) zákona</a:t>
            </a:r>
          </a:p>
          <a:p>
            <a:pPr lvl="0" defTabSz="457200">
              <a:defRPr/>
            </a:pPr>
            <a:endParaRPr lang="sk-SK" sz="1400"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zabezpečenie diétneho stravovania </a:t>
            </a:r>
            <a:r>
              <a:rPr lang="sk-SK" sz="1200" dirty="0">
                <a:solidFill>
                  <a:prstClr val="black"/>
                </a:solidFill>
              </a:rPr>
              <a:t>podľa § 4e ods. 2 písm. d) zákona</a:t>
            </a:r>
          </a:p>
          <a:p>
            <a:pPr lvl="1" defTabSz="457200">
              <a:defRPr/>
            </a:pPr>
            <a:endParaRPr lang="sk-SK" b="1" dirty="0">
              <a:solidFill>
                <a:prstClr val="black"/>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3083"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4133827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5</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201606" y="1165175"/>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PLÁN OBNOVY A ODOLNOSTI</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14843" y="1850569"/>
            <a:ext cx="10867291" cy="3108543"/>
          </a:xfrm>
          <a:prstGeom prst="rect">
            <a:avLst/>
          </a:prstGeom>
          <a:noFill/>
        </p:spPr>
        <p:txBody>
          <a:bodyPr wrap="square" lIns="0" tIns="0" rIns="0" bIns="0" rtlCol="0">
            <a:spAutoFit/>
          </a:bodyPr>
          <a:lstStyle/>
          <a:p>
            <a:pPr marL="285750" lvl="0" indent="-285750" defTabSz="457200">
              <a:buFont typeface="Wingdings" panose="05000000000000000000" pitchFamily="2" charset="2"/>
              <a:buChar char="Ø"/>
              <a:defRPr/>
            </a:pPr>
            <a:r>
              <a:rPr lang="sk-SK" sz="1600" b="1" dirty="0">
                <a:solidFill>
                  <a:prstClr val="black"/>
                </a:solidFill>
              </a:rPr>
              <a:t>Rok </a:t>
            </a:r>
            <a:r>
              <a:rPr lang="sk-SK" sz="1600" b="1" dirty="0" smtClean="0">
                <a:solidFill>
                  <a:prstClr val="black"/>
                </a:solidFill>
              </a:rPr>
              <a:t>2024 </a:t>
            </a:r>
            <a:r>
              <a:rPr lang="sk-SK" sz="1600" dirty="0" smtClean="0">
                <a:solidFill>
                  <a:prstClr val="black"/>
                </a:solidFill>
              </a:rPr>
              <a:t>(oblasť osobných nákladov)</a:t>
            </a:r>
            <a:endParaRPr lang="sk-SK" sz="1600" dirty="0">
              <a:solidFill>
                <a:prstClr val="black"/>
              </a:solidFill>
            </a:endParaRPr>
          </a:p>
          <a:p>
            <a:pPr marL="171450" lvl="0" indent="-171450" defTabSz="457200">
              <a:buFont typeface="Arial" panose="020B0604020202020204" pitchFamily="34" charset="0"/>
              <a:buChar char="•"/>
              <a:defRPr/>
            </a:pPr>
            <a:r>
              <a:rPr lang="sk-SK" sz="1400" dirty="0">
                <a:solidFill>
                  <a:prstClr val="black"/>
                </a:solidFill>
              </a:rPr>
              <a:t>ministerstvo </a:t>
            </a:r>
            <a:r>
              <a:rPr lang="sk-SK" sz="1400" dirty="0" smtClean="0">
                <a:solidFill>
                  <a:prstClr val="black"/>
                </a:solidFill>
              </a:rPr>
              <a:t>poskytlo formou príspevku na špecifiká FP </a:t>
            </a:r>
            <a:r>
              <a:rPr lang="sk-SK" sz="1400" dirty="0">
                <a:solidFill>
                  <a:prstClr val="black"/>
                </a:solidFill>
              </a:rPr>
              <a:t>mechanizmu POO SR, Zdroj 3P01</a:t>
            </a:r>
            <a:r>
              <a:rPr lang="sk-SK" sz="1400" dirty="0" smtClean="0">
                <a:solidFill>
                  <a:prstClr val="black"/>
                </a:solidFill>
              </a:rPr>
              <a:t>, na program </a:t>
            </a:r>
            <a:r>
              <a:rPr lang="sk-SK" sz="1400" b="1" dirty="0">
                <a:solidFill>
                  <a:prstClr val="black"/>
                </a:solidFill>
              </a:rPr>
              <a:t>„Zdravotnícky pracovník v MŠ, ZŠ a SŠ“</a:t>
            </a:r>
          </a:p>
          <a:p>
            <a:pPr marL="171450" lvl="0" indent="-171450" defTabSz="457200">
              <a:buFont typeface="Arial" panose="020B0604020202020204" pitchFamily="34" charset="0"/>
              <a:buChar char="•"/>
              <a:defRPr/>
            </a:pPr>
            <a:r>
              <a:rPr lang="sk-SK" sz="1400" dirty="0">
                <a:solidFill>
                  <a:prstClr val="black"/>
                </a:solidFill>
              </a:rPr>
              <a:t>FP sú účelovo určené na úhradu osobných výdavkov zdravotníckeho pracovníka na obdobie január až august 2024</a:t>
            </a:r>
          </a:p>
          <a:p>
            <a:pPr marL="171450" lvl="0" indent="-171450" defTabSz="457200">
              <a:buFont typeface="Arial" panose="020B0604020202020204" pitchFamily="34" charset="0"/>
              <a:buChar char="•"/>
              <a:defRPr/>
            </a:pPr>
            <a:r>
              <a:rPr lang="sk-SK" sz="1400" dirty="0">
                <a:solidFill>
                  <a:prstClr val="black"/>
                </a:solidFill>
              </a:rPr>
              <a:t>termín na použitie FP je príslušný termín na výplatu miezd za mesiac august 2024</a:t>
            </a:r>
          </a:p>
          <a:p>
            <a:pPr marL="171450" lvl="0" indent="-171450" defTabSz="457200">
              <a:buFont typeface="Arial" panose="020B0604020202020204" pitchFamily="34" charset="0"/>
              <a:buChar char="•"/>
              <a:defRPr/>
            </a:pPr>
            <a:r>
              <a:rPr lang="sk-SK" sz="1400" dirty="0">
                <a:solidFill>
                  <a:prstClr val="black"/>
                </a:solidFill>
              </a:rPr>
              <a:t>ministerstvo vyzve školu k vyhodnoteniu a finančnému vyúčtovaniu formou záverečnej správy (elektronický formát)  </a:t>
            </a:r>
          </a:p>
          <a:p>
            <a:pPr marL="171450" lvl="0" indent="-171450" defTabSz="457200">
              <a:buFont typeface="Arial" panose="020B0604020202020204" pitchFamily="34" charset="0"/>
              <a:buChar char="•"/>
              <a:defRPr/>
            </a:pPr>
            <a:r>
              <a:rPr lang="sk-SK" sz="1400" dirty="0">
                <a:solidFill>
                  <a:prstClr val="black"/>
                </a:solidFill>
              </a:rPr>
              <a:t>RÚŠS písomne vyzve zriaďovateľov, aby zúčtované a nevyčerpané FP vrátili jednou sumou za všetky svoje školy na účet RÚŠS</a:t>
            </a:r>
            <a:r>
              <a:rPr lang="sk-SK" sz="1600" dirty="0">
                <a:solidFill>
                  <a:prstClr val="black"/>
                </a:solidFill>
              </a:rPr>
              <a:t> </a:t>
            </a:r>
          </a:p>
          <a:p>
            <a:pPr lvl="0" defTabSz="457200">
              <a:defRPr/>
            </a:pPr>
            <a:endParaRPr lang="sk-SK" sz="1400" dirty="0" smtClean="0">
              <a:solidFill>
                <a:prstClr val="black"/>
              </a:solidFill>
            </a:endParaRPr>
          </a:p>
          <a:p>
            <a:pPr lvl="0" defTabSz="457200">
              <a:defRPr/>
            </a:pPr>
            <a:endParaRPr lang="sk-SK" sz="1400" dirty="0">
              <a:solidFill>
                <a:prstClr val="black"/>
              </a:solidFill>
            </a:endParaRPr>
          </a:p>
          <a:p>
            <a:pPr lvl="0" defTabSz="457200">
              <a:defRPr/>
            </a:pPr>
            <a:endParaRPr lang="sk-SK" sz="1400" dirty="0">
              <a:solidFill>
                <a:prstClr val="black"/>
              </a:solidFill>
            </a:endParaRPr>
          </a:p>
          <a:p>
            <a:pPr marL="285750" lvl="0" indent="-285750" defTabSz="457200">
              <a:buFont typeface="Wingdings" panose="05000000000000000000" pitchFamily="2" charset="2"/>
              <a:buChar char="Ø"/>
              <a:defRPr/>
            </a:pPr>
            <a:r>
              <a:rPr lang="sk-SK" sz="1600" b="1" dirty="0">
                <a:solidFill>
                  <a:prstClr val="black"/>
                </a:solidFill>
              </a:rPr>
              <a:t>Rok </a:t>
            </a:r>
            <a:r>
              <a:rPr lang="sk-SK" sz="1600" b="1" dirty="0" smtClean="0">
                <a:solidFill>
                  <a:prstClr val="black"/>
                </a:solidFill>
              </a:rPr>
              <a:t>2023 </a:t>
            </a:r>
            <a:r>
              <a:rPr lang="sk-SK" sz="1600" dirty="0" smtClean="0">
                <a:solidFill>
                  <a:prstClr val="black"/>
                </a:solidFill>
              </a:rPr>
              <a:t>(oblasť osobných nákladov)</a:t>
            </a:r>
            <a:endParaRPr lang="sk-SK" sz="1600" dirty="0">
              <a:solidFill>
                <a:prstClr val="black"/>
              </a:solidFill>
            </a:endParaRPr>
          </a:p>
          <a:p>
            <a:pPr marL="285750" lvl="0" indent="-285750" defTabSz="457200">
              <a:buFont typeface="Arial" panose="020B0604020202020204" pitchFamily="34" charset="0"/>
              <a:buChar char="•"/>
              <a:defRPr/>
            </a:pPr>
            <a:r>
              <a:rPr lang="sk-SK" sz="1400" dirty="0">
                <a:solidFill>
                  <a:prstClr val="black"/>
                </a:solidFill>
              </a:rPr>
              <a:t>ministerstvo poskytlo formou príspevku na špecifiká FP mechanizmu POO SR, Zdroj 3P01, okrem iných, aj na program </a:t>
            </a:r>
            <a:r>
              <a:rPr lang="sk-SK" sz="1400" b="1" dirty="0">
                <a:solidFill>
                  <a:prstClr val="black"/>
                </a:solidFill>
              </a:rPr>
              <a:t>„Profesijný rozvoj pedagogických a odborných zamestnancov </a:t>
            </a:r>
            <a:r>
              <a:rPr lang="sk-SK" sz="1400" b="1" dirty="0" smtClean="0">
                <a:solidFill>
                  <a:prstClr val="black"/>
                </a:solidFill>
              </a:rPr>
              <a:t>v MŠ, ZŠ </a:t>
            </a:r>
            <a:r>
              <a:rPr lang="sk-SK" sz="1400" b="1" dirty="0">
                <a:solidFill>
                  <a:prstClr val="black"/>
                </a:solidFill>
              </a:rPr>
              <a:t>a </a:t>
            </a:r>
            <a:r>
              <a:rPr lang="sk-SK" sz="1400" b="1" dirty="0" smtClean="0">
                <a:solidFill>
                  <a:prstClr val="black"/>
                </a:solidFill>
              </a:rPr>
              <a:t>SŠ“ </a:t>
            </a:r>
            <a:r>
              <a:rPr lang="sk-SK" sz="1400" dirty="0">
                <a:solidFill>
                  <a:prstClr val="black"/>
                </a:solidFill>
              </a:rPr>
              <a:t>– organizovanie aktualizačného vzdelávania v školskom roku 2022/2023</a:t>
            </a:r>
          </a:p>
          <a:p>
            <a:pPr marL="285750" lvl="0" indent="-285750" defTabSz="457200">
              <a:buFont typeface="Arial" panose="020B0604020202020204" pitchFamily="34" charset="0"/>
              <a:buChar char="•"/>
              <a:defRPr/>
            </a:pPr>
            <a:r>
              <a:rPr lang="sk-SK" sz="1400" dirty="0">
                <a:solidFill>
                  <a:prstClr val="black"/>
                </a:solidFill>
              </a:rPr>
              <a:t>FP boli poskytnuté v marci 2023</a:t>
            </a:r>
            <a:r>
              <a:rPr lang="en-GB" sz="1400" dirty="0">
                <a:solidFill>
                  <a:prstClr val="black"/>
                </a:solidFill>
              </a:rPr>
              <a:t>;</a:t>
            </a:r>
            <a:r>
              <a:rPr lang="sk-SK" sz="1400" dirty="0">
                <a:solidFill>
                  <a:prstClr val="black"/>
                </a:solidFill>
              </a:rPr>
              <a:t> ministerstvo zúčtovalo nevyčerpané prostriedky v novembri </a:t>
            </a:r>
            <a:r>
              <a:rPr lang="sk-SK" sz="1400" dirty="0" smtClean="0">
                <a:solidFill>
                  <a:prstClr val="black"/>
                </a:solidFill>
              </a:rPr>
              <a:t>2023 doposiaľ </a:t>
            </a:r>
            <a:r>
              <a:rPr lang="sk-SK" sz="1400" dirty="0">
                <a:solidFill>
                  <a:prstClr val="black"/>
                </a:solidFill>
              </a:rPr>
              <a:t>len so zriaďovateľom RÚŠS</a:t>
            </a:r>
          </a:p>
          <a:p>
            <a:pPr marL="285750" lvl="0" indent="-285750" defTabSz="457200">
              <a:buFont typeface="Arial" panose="020B0604020202020204" pitchFamily="34" charset="0"/>
              <a:buChar char="•"/>
              <a:defRPr/>
            </a:pPr>
            <a:r>
              <a:rPr lang="sk-SK" sz="1400" u="sng" dirty="0">
                <a:solidFill>
                  <a:prstClr val="black"/>
                </a:solidFill>
              </a:rPr>
              <a:t>ostatní zriaďovatelia (C, O, S, V) nevyčerpané FP za svoje školy zatiaľ ponechávajú na svojich účtoch –  až po písomnej výzve ich vrátia na účet RÚŠS </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4110"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768377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6</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392570" y="1140989"/>
            <a:ext cx="9043333" cy="430887"/>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NAJČASTEJŠIE CHYBY A NEDOSTATKY ŠKÔL</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408874" y="1819464"/>
            <a:ext cx="10867291" cy="2215991"/>
          </a:xfrm>
          <a:prstGeom prst="rect">
            <a:avLst/>
          </a:prstGeom>
          <a:noFill/>
        </p:spPr>
        <p:txBody>
          <a:bodyPr wrap="square" lIns="0" tIns="0" rIns="0" bIns="0" rtlCol="0">
            <a:spAutoFit/>
          </a:bodyPr>
          <a:lstStyle/>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lang="sk-SK" sz="1600" dirty="0"/>
              <a:t>Nerozlišujú </a:t>
            </a:r>
            <a:r>
              <a:rPr lang="sk-SK" sz="1600" dirty="0" smtClean="0"/>
              <a:t>FP </a:t>
            </a:r>
            <a:r>
              <a:rPr lang="sk-SK" sz="1600" dirty="0"/>
              <a:t>podľa členenia na normatívne </a:t>
            </a:r>
            <a:r>
              <a:rPr lang="sk-SK" sz="1600" dirty="0" smtClean="0"/>
              <a:t>FP a </a:t>
            </a:r>
            <a:r>
              <a:rPr lang="sk-SK" sz="1600" dirty="0"/>
              <a:t>nenormatívne </a:t>
            </a:r>
            <a:r>
              <a:rPr lang="sk-SK" sz="1600" dirty="0" smtClean="0"/>
              <a:t>FP.</a:t>
            </a:r>
            <a:r>
              <a:rPr kumimoji="0" lang="sk-SK" sz="1600" b="0" i="0" u="none" strike="noStrike" kern="1200" cap="none" spc="0" normalizeH="0" baseline="0" noProof="0" dirty="0" smtClean="0">
                <a:ln>
                  <a:noFill/>
                </a:ln>
                <a:solidFill>
                  <a:prstClr val="black"/>
                </a:solidFill>
                <a:effectLst/>
                <a:uLnTx/>
                <a:uFillTx/>
                <a:latin typeface="Calibri" panose="020F0502020204030204"/>
              </a:rPr>
              <a:t> </a:t>
            </a:r>
            <a:endParaRPr kumimoji="0" lang="sk-SK" sz="1600" b="0" i="0" u="none" strike="noStrike" kern="1200" cap="none" spc="0" normalizeH="0" baseline="0" noProof="0" dirty="0">
              <a:ln>
                <a:noFill/>
              </a:ln>
              <a:solidFill>
                <a:prstClr val="black"/>
              </a:solidFill>
              <a:effectLst/>
              <a:uLnTx/>
              <a:uFillTx/>
              <a:latin typeface="Calibri" panose="020F0502020204030204"/>
            </a:endParaRPr>
          </a:p>
          <a:p>
            <a:pPr marL="342900" marR="0" lvl="0" indent="-342900" algn="just" defTabSz="914400" rtl="0" eaLnBrk="1" fontAlgn="auto" latinLnBrk="0" hangingPunct="1">
              <a:lnSpc>
                <a:spcPct val="100000"/>
              </a:lnSpc>
              <a:spcBef>
                <a:spcPts val="0"/>
              </a:spcBef>
              <a:spcAft>
                <a:spcPts val="0"/>
              </a:spcAft>
              <a:buClrTx/>
              <a:buSzTx/>
              <a:buFontTx/>
              <a:buAutoNum type="arabicPeriod"/>
              <a:tabLst/>
              <a:defRPr/>
            </a:pPr>
            <a:r>
              <a:rPr kumimoji="0" lang="sk-SK" sz="1600" b="0" i="0" u="none" strike="noStrike" kern="1200" cap="none" spc="0" normalizeH="0" baseline="0" noProof="0" dirty="0">
                <a:ln>
                  <a:noFill/>
                </a:ln>
                <a:solidFill>
                  <a:prstClr val="black"/>
                </a:solidFill>
                <a:effectLst/>
                <a:uLnTx/>
                <a:uFillTx/>
                <a:latin typeface="Calibri" panose="020F0502020204030204"/>
              </a:rPr>
              <a:t>Nemajú prehľad o tom, kedy majú žiadať, o ktoré účelové </a:t>
            </a:r>
            <a:r>
              <a:rPr kumimoji="0" lang="sk-SK" sz="1600" b="0" i="0" u="none" strike="noStrike" kern="1200" cap="none" spc="0" normalizeH="0" baseline="0" noProof="0" dirty="0" smtClean="0">
                <a:ln>
                  <a:noFill/>
                </a:ln>
                <a:solidFill>
                  <a:prstClr val="black"/>
                </a:solidFill>
                <a:effectLst/>
                <a:uLnTx/>
                <a:uFillTx/>
                <a:latin typeface="Calibri" panose="020F0502020204030204"/>
              </a:rPr>
              <a:t>normatívne</a:t>
            </a:r>
            <a:r>
              <a:rPr kumimoji="0" lang="sk-SK" sz="1600" b="0" i="0" u="none" strike="noStrike" kern="1200" cap="none" spc="0" normalizeH="0" noProof="0" dirty="0" smtClean="0">
                <a:ln>
                  <a:noFill/>
                </a:ln>
                <a:solidFill>
                  <a:prstClr val="black"/>
                </a:solidFill>
                <a:effectLst/>
                <a:uLnTx/>
                <a:uFillTx/>
                <a:latin typeface="Calibri" panose="020F0502020204030204"/>
              </a:rPr>
              <a:t> FP</a:t>
            </a:r>
            <a:r>
              <a:rPr kumimoji="0" lang="sk-SK" sz="1600" b="0" i="0" u="none" strike="noStrike" kern="1200" cap="none" spc="0" normalizeH="0" baseline="0" noProof="0" dirty="0" smtClean="0">
                <a:ln>
                  <a:noFill/>
                </a:ln>
                <a:solidFill>
                  <a:prstClr val="black"/>
                </a:solidFill>
                <a:effectLst/>
                <a:uLnTx/>
                <a:uFillTx/>
                <a:latin typeface="Calibri" panose="020F0502020204030204"/>
              </a:rPr>
              <a:t> </a:t>
            </a:r>
            <a:r>
              <a:rPr kumimoji="0" lang="sk-SK" sz="1600" b="0" i="0" u="none" strike="noStrike" kern="1200" cap="none" spc="0" normalizeH="0" baseline="0" noProof="0" dirty="0">
                <a:ln>
                  <a:noFill/>
                </a:ln>
                <a:solidFill>
                  <a:prstClr val="black"/>
                </a:solidFill>
                <a:effectLst/>
                <a:uLnTx/>
                <a:uFillTx/>
                <a:latin typeface="Calibri" panose="020F0502020204030204"/>
              </a:rPr>
              <a:t>a kedy o nenormatívne </a:t>
            </a:r>
            <a:r>
              <a:rPr lang="sk-SK" sz="1600" dirty="0" smtClean="0">
                <a:solidFill>
                  <a:prstClr val="black"/>
                </a:solidFill>
                <a:latin typeface="Calibri" panose="020F0502020204030204"/>
              </a:rPr>
              <a:t>FP</a:t>
            </a:r>
            <a:r>
              <a:rPr kumimoji="0" lang="sk-SK" sz="1600" b="0" i="0" u="none" strike="noStrike" kern="1200" cap="none" spc="0" normalizeH="0" baseline="0" noProof="0" dirty="0" smtClean="0">
                <a:ln>
                  <a:noFill/>
                </a:ln>
                <a:solidFill>
                  <a:prstClr val="black"/>
                </a:solidFill>
                <a:effectLst/>
                <a:uLnTx/>
                <a:uFillTx/>
                <a:latin typeface="Calibri" panose="020F0502020204030204"/>
              </a:rPr>
              <a:t>.</a:t>
            </a:r>
            <a:endParaRPr lang="sk-SK" sz="1600" dirty="0"/>
          </a:p>
          <a:p>
            <a:pPr marL="342900" indent="-342900" algn="just">
              <a:buFontTx/>
              <a:buAutoNum type="arabicPeriod"/>
            </a:pPr>
            <a:r>
              <a:rPr lang="sk-SK" sz="1600" dirty="0"/>
              <a:t>Nevedia rozlíšiť, ktoré </a:t>
            </a:r>
            <a:r>
              <a:rPr lang="sk-SK" sz="1600" dirty="0" smtClean="0"/>
              <a:t>FP </a:t>
            </a:r>
            <a:r>
              <a:rPr lang="sk-SK" sz="1600" dirty="0"/>
              <a:t>si môžu prenášať do nového </a:t>
            </a:r>
            <a:r>
              <a:rPr lang="sk-SK" sz="1600" dirty="0" smtClean="0"/>
              <a:t>roka </a:t>
            </a:r>
            <a:r>
              <a:rPr lang="sk-SK" sz="1600" dirty="0"/>
              <a:t>a ktoré musia zúčtovať do konca rozpočtového roka</a:t>
            </a:r>
            <a:r>
              <a:rPr lang="sk-SK" sz="1600" dirty="0" smtClean="0"/>
              <a:t>.</a:t>
            </a:r>
            <a:endParaRPr lang="sk-SK" sz="1600" dirty="0"/>
          </a:p>
          <a:p>
            <a:pPr marL="342900" indent="-342900" algn="just">
              <a:buAutoNum type="arabicPeriod"/>
            </a:pPr>
            <a:r>
              <a:rPr lang="sk-SK" sz="1600" dirty="0"/>
              <a:t>Nesledujú, na čo môžu čerpať jednotlivé druhy </a:t>
            </a:r>
            <a:r>
              <a:rPr lang="sk-SK" sz="1600" dirty="0" smtClean="0"/>
              <a:t>normatívnych FP </a:t>
            </a:r>
            <a:r>
              <a:rPr lang="sk-SK" sz="1600" dirty="0"/>
              <a:t>a nenormatívnych </a:t>
            </a:r>
            <a:r>
              <a:rPr lang="sk-SK" sz="1600" dirty="0" smtClean="0"/>
              <a:t>FP.</a:t>
            </a:r>
            <a:endParaRPr lang="sk-SK" sz="1600" dirty="0"/>
          </a:p>
          <a:p>
            <a:pPr marL="342900" indent="-342900" algn="just">
              <a:buAutoNum type="arabicPeriod"/>
            </a:pPr>
            <a:r>
              <a:rPr lang="sk-SK" sz="1600" dirty="0"/>
              <a:t>Nesprávne vypracúvajú </a:t>
            </a:r>
            <a:r>
              <a:rPr lang="sk-SK" sz="1600" dirty="0" smtClean="0"/>
              <a:t>Správu </a:t>
            </a:r>
            <a:r>
              <a:rPr lang="sk-SK" sz="1600" dirty="0"/>
              <a:t>o hospodárení, a tým pádom dochádza ku skresľovaniu výsledkov hospodárenia škôl a nesprávnemu zúčtovaniu </a:t>
            </a:r>
            <a:r>
              <a:rPr lang="sk-SK" sz="1600" dirty="0" smtClean="0"/>
              <a:t>FP </a:t>
            </a:r>
            <a:r>
              <a:rPr lang="sk-SK" sz="1600" dirty="0"/>
              <a:t>so štátnym rozpočtom.</a:t>
            </a:r>
          </a:p>
          <a:p>
            <a:pPr marL="342900" indent="-342900" algn="just">
              <a:buAutoNum type="arabicPeriod"/>
            </a:pPr>
            <a:r>
              <a:rPr lang="sk-SK" sz="1600" dirty="0"/>
              <a:t>Nesprávne vypracúvajú </a:t>
            </a:r>
            <a:r>
              <a:rPr lang="sk-SK" sz="1600" dirty="0" smtClean="0"/>
              <a:t>štvrťročný výkaz </a:t>
            </a:r>
            <a:r>
              <a:rPr lang="sk-SK" sz="1600" dirty="0"/>
              <a:t>o </a:t>
            </a:r>
            <a:r>
              <a:rPr lang="sk-SK" sz="1600" dirty="0" smtClean="0"/>
              <a:t>mzdových prostriedkoch a štruktúre zamestnanosti, </a:t>
            </a:r>
            <a:r>
              <a:rPr lang="sk-SK" sz="1600" dirty="0"/>
              <a:t>a tým pádom dochádza k nesprávnym výpočtom </a:t>
            </a:r>
            <a:r>
              <a:rPr lang="sk-SK" sz="1600" dirty="0" smtClean="0"/>
              <a:t>prideľovania FP </a:t>
            </a:r>
            <a:r>
              <a:rPr lang="sk-SK" sz="1600" dirty="0"/>
              <a:t>na mzdy v špecifických prípadoch v priebehu školského roka.</a:t>
            </a:r>
          </a:p>
          <a:p>
            <a:pPr marL="342900" indent="-342900" algn="just">
              <a:buAutoNum type="arabicPeriod"/>
            </a:pPr>
            <a:r>
              <a:rPr lang="sk-SK" sz="1600" dirty="0"/>
              <a:t>Nevedia rozlíšiť, čo sú bežné a čo kapitálové výdavky a nevedia, čo je havarijná situácia.</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5134"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
        <p:nvSpPr>
          <p:cNvPr id="3" name="BlokTextu 2">
            <a:extLst>
              <a:ext uri="{FF2B5EF4-FFF2-40B4-BE49-F238E27FC236}">
                <a16:creationId xmlns:a16="http://schemas.microsoft.com/office/drawing/2014/main" id="{A9E047A5-6C69-7EC4-2E49-F1FD399D76BA}"/>
              </a:ext>
            </a:extLst>
          </p:cNvPr>
          <p:cNvSpPr txBox="1"/>
          <p:nvPr/>
        </p:nvSpPr>
        <p:spPr>
          <a:xfrm>
            <a:off x="1392569" y="5255479"/>
            <a:ext cx="9043333" cy="738664"/>
          </a:xfrm>
          <a:prstGeom prst="rect">
            <a:avLst/>
          </a:prstGeom>
          <a:solidFill>
            <a:srgbClr val="C3112B"/>
          </a:solidFill>
        </p:spPr>
        <p:txBody>
          <a:bodyPr wrap="square" lIns="72000" tIns="0" rIns="72000" bIns="0" rtlCol="0">
            <a:spAutoFit/>
          </a:bodyPr>
          <a:lstStyle/>
          <a:p>
            <a:pPr algn="ctr"/>
            <a:r>
              <a:rPr lang="sk-SK" sz="2400" b="1" dirty="0">
                <a:solidFill>
                  <a:schemeClr val="bg1"/>
                </a:solidFill>
                <a:effectLst>
                  <a:outerShdw blurRad="50800" dist="50800" dir="5400000" sx="1000" sy="1000" algn="ctr" rotWithShape="0">
                    <a:srgbClr val="000000">
                      <a:alpha val="43137"/>
                    </a:srgbClr>
                  </a:outerShdw>
                </a:effectLst>
              </a:rPr>
              <a:t>NASLEDUJÚ ZÁKLADNÉ A DÔLEŽITÉ INFORMÁCIE, KTORÉ MÔŽU ZABRÁNIŤ TÝMTO CHYBÁM A NEDOSTATKOM:</a:t>
            </a:r>
          </a:p>
        </p:txBody>
      </p:sp>
    </p:spTree>
    <p:extLst>
      <p:ext uri="{BB962C8B-B14F-4D97-AF65-F5344CB8AC3E}">
        <p14:creationId xmlns:p14="http://schemas.microsoft.com/office/powerpoint/2010/main" val="2891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0" y="6812281"/>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7</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1417739" y="1013919"/>
            <a:ext cx="9043333" cy="430887"/>
          </a:xfrm>
          <a:prstGeom prst="rect">
            <a:avLst/>
          </a:prstGeom>
          <a:solidFill>
            <a:srgbClr val="C3112B"/>
          </a:solidFill>
        </p:spPr>
        <p:txBody>
          <a:bodyPr wrap="square" lIns="72000" tIns="0" rIns="72000" bIns="0" rtlCol="0">
            <a:spAutoFit/>
          </a:bodyPr>
          <a:lstStyle/>
          <a:p>
            <a:pPr algn="ctr"/>
            <a:r>
              <a:rPr lang="sk-SK" sz="2800" b="1" dirty="0">
                <a:solidFill>
                  <a:schemeClr val="bg1"/>
                </a:solidFill>
                <a:effectLst>
                  <a:outerShdw blurRad="50800" dist="50800" dir="5400000" sx="1000" sy="1000" algn="ctr" rotWithShape="0">
                    <a:srgbClr val="000000">
                      <a:alpha val="43137"/>
                    </a:srgbClr>
                  </a:outerShdw>
                </a:effectLst>
              </a:rPr>
              <a:t>ČLENENIE FINANČNÝCH PROSTRIEDKOV</a:t>
            </a:r>
          </a:p>
        </p:txBody>
      </p:sp>
      <p:sp>
        <p:nvSpPr>
          <p:cNvPr id="20" name="BlokTextu 19">
            <a:extLst>
              <a:ext uri="{FF2B5EF4-FFF2-40B4-BE49-F238E27FC236}">
                <a16:creationId xmlns:a16="http://schemas.microsoft.com/office/drawing/2014/main" id="{9A08B061-173F-4348-A2C0-7AAB6F8DAE59}"/>
              </a:ext>
            </a:extLst>
          </p:cNvPr>
          <p:cNvSpPr txBox="1"/>
          <p:nvPr/>
        </p:nvSpPr>
        <p:spPr>
          <a:xfrm>
            <a:off x="505759" y="1435504"/>
            <a:ext cx="10867291" cy="5109091"/>
          </a:xfrm>
          <a:prstGeom prst="rect">
            <a:avLst/>
          </a:prstGeom>
          <a:noFill/>
        </p:spPr>
        <p:txBody>
          <a:bodyPr wrap="square" lIns="0" tIns="0" rIns="0" bIns="0" rtlCol="0">
            <a:spAutoFit/>
          </a:bodyPr>
          <a:lstStyle/>
          <a:p>
            <a:pPr lvl="0" defTabSz="457200">
              <a:defRPr/>
            </a:pPr>
            <a:r>
              <a:rPr lang="sk-SK" sz="1600" b="1" dirty="0">
                <a:solidFill>
                  <a:prstClr val="black"/>
                </a:solidFill>
              </a:rPr>
              <a:t>1.a) Normatívne </a:t>
            </a:r>
            <a:r>
              <a:rPr lang="sk-SK" sz="1600" b="1" dirty="0" smtClean="0">
                <a:solidFill>
                  <a:prstClr val="black"/>
                </a:solidFill>
              </a:rPr>
              <a:t>FP:</a:t>
            </a:r>
            <a:endParaRPr lang="sk-SK" sz="1600" b="1" dirty="0">
              <a:solidFill>
                <a:prstClr val="black"/>
              </a:solidFill>
            </a:endParaRPr>
          </a:p>
          <a:p>
            <a:pPr marL="285750" lvl="0" indent="-285750" defTabSz="457200">
              <a:buFont typeface="Arial" panose="020B0604020202020204" pitchFamily="34" charset="0"/>
              <a:buChar char="•"/>
              <a:defRPr/>
            </a:pPr>
            <a:r>
              <a:rPr lang="sk-SK" sz="1400" dirty="0">
                <a:solidFill>
                  <a:prstClr val="black"/>
                </a:solidFill>
              </a:rPr>
              <a:t>Normatívny príspevok na osobné a prevádzkové náklady, vypočítaný na základe normatívov a koeficientov úprav normatívov na daný rok a</a:t>
            </a:r>
          </a:p>
          <a:p>
            <a:pPr marL="285750" lvl="0" indent="-285750" defTabSz="457200">
              <a:buFont typeface="Arial" panose="020B0604020202020204" pitchFamily="34" charset="0"/>
              <a:buChar char="•"/>
              <a:defRPr/>
            </a:pPr>
            <a:r>
              <a:rPr lang="sk-SK" sz="1400" dirty="0">
                <a:solidFill>
                  <a:prstClr val="black"/>
                </a:solidFill>
              </a:rPr>
              <a:t>účelovo určené </a:t>
            </a:r>
            <a:r>
              <a:rPr lang="sk-SK" sz="1400" dirty="0" smtClean="0">
                <a:solidFill>
                  <a:prstClr val="black"/>
                </a:solidFill>
              </a:rPr>
              <a:t>normatívne FP: </a:t>
            </a:r>
            <a:r>
              <a:rPr lang="sk-SK" sz="1400" dirty="0">
                <a:solidFill>
                  <a:prstClr val="black"/>
                </a:solidFill>
              </a:rPr>
              <a:t>príspevok na maturity, príspevok na rekreácie, odstupné pre 65-ročných </a:t>
            </a:r>
            <a:r>
              <a:rPr lang="sk-SK" sz="1400" dirty="0" smtClean="0">
                <a:solidFill>
                  <a:prstClr val="black"/>
                </a:solidFill>
              </a:rPr>
              <a:t>pedagogických a odborných zamestnancov</a:t>
            </a:r>
            <a:r>
              <a:rPr lang="sk-SK" sz="1400" dirty="0">
                <a:solidFill>
                  <a:prstClr val="black"/>
                </a:solidFill>
              </a:rPr>
              <a:t>,  príspevok na </a:t>
            </a:r>
            <a:r>
              <a:rPr lang="sk-SK" sz="1400" dirty="0" smtClean="0">
                <a:solidFill>
                  <a:prstClr val="black"/>
                </a:solidFill>
              </a:rPr>
              <a:t>jazykový kurz </a:t>
            </a:r>
            <a:r>
              <a:rPr lang="sk-SK" sz="1400" dirty="0">
                <a:solidFill>
                  <a:prstClr val="black"/>
                </a:solidFill>
              </a:rPr>
              <a:t>pre deti cudzincov, náklady na prevádzku bazénov, osobné náklady na supervízorov</a:t>
            </a:r>
            <a:r>
              <a:rPr lang="sk-SK" sz="1400" dirty="0" smtClean="0">
                <a:solidFill>
                  <a:prstClr val="black"/>
                </a:solidFill>
              </a:rPr>
              <a:t>.</a:t>
            </a:r>
          </a:p>
          <a:p>
            <a:pPr lvl="0" defTabSz="457200">
              <a:defRPr/>
            </a:pPr>
            <a:endParaRPr lang="sk-SK" sz="1400" dirty="0">
              <a:solidFill>
                <a:prstClr val="black"/>
              </a:solidFill>
            </a:endParaRPr>
          </a:p>
          <a:p>
            <a:pPr lvl="0" defTabSz="457200">
              <a:defRPr/>
            </a:pPr>
            <a:r>
              <a:rPr lang="sk-SK" sz="1600" b="1" dirty="0">
                <a:solidFill>
                  <a:prstClr val="black"/>
                </a:solidFill>
              </a:rPr>
              <a:t>1.b) Nenormatívne </a:t>
            </a:r>
            <a:r>
              <a:rPr lang="sk-SK" sz="1600" b="1" dirty="0" smtClean="0">
                <a:solidFill>
                  <a:prstClr val="black"/>
                </a:solidFill>
              </a:rPr>
              <a:t>FP:</a:t>
            </a:r>
            <a:endParaRPr lang="sk-SK" sz="1600" b="1" dirty="0">
              <a:solidFill>
                <a:prstClr val="black"/>
              </a:solidFill>
            </a:endParaRPr>
          </a:p>
          <a:p>
            <a:pPr marL="285750" lvl="0" indent="-285750" defTabSz="457200">
              <a:buFont typeface="Arial" panose="020B0604020202020204" pitchFamily="34" charset="0"/>
              <a:buChar char="•"/>
              <a:defRPr/>
            </a:pPr>
            <a:r>
              <a:rPr lang="sk-SK" sz="1400" dirty="0">
                <a:solidFill>
                  <a:prstClr val="black"/>
                </a:solidFill>
              </a:rPr>
              <a:t>príspevok </a:t>
            </a:r>
            <a:r>
              <a:rPr lang="sk-SK" sz="1400" dirty="0" smtClean="0">
                <a:solidFill>
                  <a:prstClr val="black"/>
                </a:solidFill>
              </a:rPr>
              <a:t>na kurz pohybových aktivít v prírode - </a:t>
            </a:r>
            <a:r>
              <a:rPr lang="sk-SK" sz="1400" dirty="0">
                <a:solidFill>
                  <a:prstClr val="black"/>
                </a:solidFill>
              </a:rPr>
              <a:t>lyžiarsky kurz</a:t>
            </a:r>
          </a:p>
          <a:p>
            <a:pPr marL="285750" lvl="0" indent="-285750" defTabSz="457200">
              <a:buFont typeface="Arial" panose="020B0604020202020204" pitchFamily="34" charset="0"/>
              <a:buChar char="•"/>
              <a:defRPr/>
            </a:pPr>
            <a:r>
              <a:rPr lang="sk-SK" sz="1400" dirty="0">
                <a:solidFill>
                  <a:prstClr val="black"/>
                </a:solidFill>
              </a:rPr>
              <a:t>príspevok na školu v prírode</a:t>
            </a:r>
          </a:p>
          <a:p>
            <a:pPr marL="285750" lvl="0" indent="-285750" defTabSz="457200">
              <a:buFont typeface="Arial" panose="020B0604020202020204" pitchFamily="34" charset="0"/>
              <a:buChar char="•"/>
              <a:defRPr/>
            </a:pPr>
            <a:r>
              <a:rPr lang="sk-SK" sz="1400" dirty="0">
                <a:solidFill>
                  <a:prstClr val="black"/>
                </a:solidFill>
              </a:rPr>
              <a:t>príspevok na edukačné publikácie</a:t>
            </a:r>
          </a:p>
          <a:p>
            <a:pPr marL="285750" lvl="0" indent="-285750">
              <a:buFont typeface="Arial" panose="020B0604020202020204" pitchFamily="34" charset="0"/>
              <a:buChar char="•"/>
              <a:defRPr/>
            </a:pPr>
            <a:r>
              <a:rPr lang="sk-SK" sz="1400" dirty="0" smtClean="0">
                <a:solidFill>
                  <a:prstClr val="black"/>
                </a:solidFill>
              </a:rPr>
              <a:t>príspevok na záujmové vzdelávanie - vzdelávacie poukazy</a:t>
            </a:r>
          </a:p>
          <a:p>
            <a:pPr marL="285750" indent="-285750">
              <a:buFont typeface="Arial" panose="020B0604020202020204" pitchFamily="34" charset="0"/>
              <a:buChar char="•"/>
              <a:defRPr/>
            </a:pPr>
            <a:r>
              <a:rPr lang="sk-SK" sz="1400" dirty="0">
                <a:solidFill>
                  <a:prstClr val="black"/>
                </a:solidFill>
              </a:rPr>
              <a:t>príspevok na výchovu a vzdelávanie pre materské školy a registrované </a:t>
            </a:r>
            <a:r>
              <a:rPr lang="sk-SK" sz="1400" dirty="0" smtClean="0">
                <a:solidFill>
                  <a:prstClr val="black"/>
                </a:solidFill>
              </a:rPr>
              <a:t>zariadenia</a:t>
            </a:r>
          </a:p>
          <a:p>
            <a:pPr marL="285750" lvl="0" indent="-285750">
              <a:buFont typeface="Arial" panose="020B0604020202020204" pitchFamily="34" charset="0"/>
              <a:buChar char="•"/>
              <a:defRPr/>
            </a:pPr>
            <a:r>
              <a:rPr lang="sk-SK" sz="1400" dirty="0">
                <a:solidFill>
                  <a:prstClr val="black"/>
                </a:solidFill>
              </a:rPr>
              <a:t>príspevok na špecifiká</a:t>
            </a:r>
          </a:p>
          <a:p>
            <a:pPr marL="285750" lvl="0" indent="-285750">
              <a:buFont typeface="Arial" panose="020B0604020202020204" pitchFamily="34" charset="0"/>
              <a:buChar char="•"/>
              <a:defRPr/>
            </a:pPr>
            <a:r>
              <a:rPr lang="sk-SK" sz="1400" dirty="0">
                <a:solidFill>
                  <a:prstClr val="black"/>
                </a:solidFill>
              </a:rPr>
              <a:t>príspevok na podporné </a:t>
            </a:r>
            <a:r>
              <a:rPr lang="sk-SK" sz="1400" dirty="0" smtClean="0">
                <a:solidFill>
                  <a:prstClr val="black"/>
                </a:solidFill>
              </a:rPr>
              <a:t>opatrenia</a:t>
            </a:r>
          </a:p>
          <a:p>
            <a:pPr marL="285750" indent="-285750">
              <a:buFont typeface="Arial" panose="020B0604020202020204" pitchFamily="34" charset="0"/>
              <a:buChar char="•"/>
              <a:defRPr/>
            </a:pPr>
            <a:r>
              <a:rPr lang="sk-SK" sz="1400" dirty="0">
                <a:solidFill>
                  <a:prstClr val="black"/>
                </a:solidFill>
              </a:rPr>
              <a:t>príspevok na </a:t>
            </a:r>
            <a:r>
              <a:rPr lang="sk-SK" sz="1400" dirty="0" smtClean="0">
                <a:solidFill>
                  <a:prstClr val="black"/>
                </a:solidFill>
              </a:rPr>
              <a:t>vakcíny</a:t>
            </a:r>
            <a:endParaRPr lang="sk-SK" sz="1400" dirty="0">
              <a:solidFill>
                <a:prstClr val="black"/>
              </a:solidFill>
            </a:endParaRPr>
          </a:p>
          <a:p>
            <a:pPr marL="285750" indent="-285750">
              <a:buFont typeface="Arial" panose="020B0604020202020204" pitchFamily="34" charset="0"/>
              <a:buChar char="•"/>
              <a:defRPr/>
            </a:pPr>
            <a:r>
              <a:rPr lang="sk-SK" sz="1400" dirty="0">
                <a:solidFill>
                  <a:srgbClr val="FF0000"/>
                </a:solidFill>
              </a:rPr>
              <a:t>príspevok na žiakov zo sociálne znevýhodneného prostredia (do 31.8.2024</a:t>
            </a:r>
            <a:r>
              <a:rPr lang="sk-SK" sz="1400" dirty="0" smtClean="0">
                <a:solidFill>
                  <a:srgbClr val="FF0000"/>
                </a:solidFill>
              </a:rPr>
              <a:t>)</a:t>
            </a:r>
            <a:endParaRPr lang="sk-SK" sz="1400" dirty="0">
              <a:solidFill>
                <a:prstClr val="black"/>
              </a:solidFill>
            </a:endParaRPr>
          </a:p>
          <a:p>
            <a:pPr marL="285750" lvl="0" indent="-285750">
              <a:buFont typeface="Arial" panose="020B0604020202020204" pitchFamily="34" charset="0"/>
              <a:buChar char="•"/>
              <a:defRPr/>
            </a:pPr>
            <a:r>
              <a:rPr lang="sk-SK" sz="1400" dirty="0">
                <a:solidFill>
                  <a:srgbClr val="FF0000"/>
                </a:solidFill>
              </a:rPr>
              <a:t>a</a:t>
            </a:r>
            <a:r>
              <a:rPr lang="sk-SK" sz="1400" dirty="0" smtClean="0">
                <a:solidFill>
                  <a:srgbClr val="FF0000"/>
                </a:solidFill>
              </a:rPr>
              <a:t>sistenti učiteľa </a:t>
            </a:r>
            <a:r>
              <a:rPr lang="sk-SK" sz="1400" dirty="0">
                <a:solidFill>
                  <a:srgbClr val="FF0000"/>
                </a:solidFill>
              </a:rPr>
              <a:t>pre žiakov so zdravotným znevýhodnením (do 31.8.2024)</a:t>
            </a:r>
          </a:p>
          <a:p>
            <a:pPr marL="285750" lvl="0" indent="-285750">
              <a:buFont typeface="Arial" panose="020B0604020202020204" pitchFamily="34" charset="0"/>
              <a:buChar char="•"/>
              <a:defRPr/>
            </a:pPr>
            <a:r>
              <a:rPr lang="sk-SK" sz="1400" dirty="0" smtClean="0">
                <a:solidFill>
                  <a:prstClr val="black"/>
                </a:solidFill>
              </a:rPr>
              <a:t>riešenie havarijných situácií</a:t>
            </a:r>
            <a:endParaRPr lang="sk-SK" sz="1400" dirty="0">
              <a:solidFill>
                <a:prstClr val="black"/>
              </a:solidFill>
            </a:endParaRPr>
          </a:p>
          <a:p>
            <a:pPr marL="285750" lvl="0" indent="-285750">
              <a:buFont typeface="Arial" panose="020B0604020202020204" pitchFamily="34" charset="0"/>
              <a:buChar char="•"/>
              <a:defRPr/>
            </a:pPr>
            <a:r>
              <a:rPr lang="sk-SK" sz="1400" dirty="0">
                <a:solidFill>
                  <a:prstClr val="black"/>
                </a:solidFill>
              </a:rPr>
              <a:t>mimoriadne výsledky žiakov</a:t>
            </a:r>
          </a:p>
          <a:p>
            <a:pPr marL="285750" lvl="0" indent="-285750">
              <a:buFont typeface="Arial" panose="020B0604020202020204" pitchFamily="34" charset="0"/>
              <a:buChar char="•"/>
              <a:defRPr/>
            </a:pPr>
            <a:r>
              <a:rPr lang="sk-SK" sz="1400" dirty="0" smtClean="0">
                <a:solidFill>
                  <a:prstClr val="black"/>
                </a:solidFill>
              </a:rPr>
              <a:t>dopravné </a:t>
            </a:r>
            <a:r>
              <a:rPr lang="sk-SK" sz="1400" dirty="0">
                <a:solidFill>
                  <a:prstClr val="black"/>
                </a:solidFill>
              </a:rPr>
              <a:t>pre žiakov</a:t>
            </a:r>
          </a:p>
          <a:p>
            <a:pPr marL="285750" indent="-285750">
              <a:buFont typeface="Arial" panose="020B0604020202020204" pitchFamily="34" charset="0"/>
              <a:buChar char="•"/>
              <a:defRPr/>
            </a:pPr>
            <a:r>
              <a:rPr lang="sk-SK" sz="1400" dirty="0">
                <a:solidFill>
                  <a:prstClr val="black"/>
                </a:solidFill>
              </a:rPr>
              <a:t>odchodné </a:t>
            </a:r>
            <a:r>
              <a:rPr lang="sk-SK" sz="1400" dirty="0" smtClean="0">
                <a:solidFill>
                  <a:prstClr val="black"/>
                </a:solidFill>
              </a:rPr>
              <a:t>zamestnancom</a:t>
            </a:r>
          </a:p>
          <a:p>
            <a:pPr>
              <a:defRPr/>
            </a:pPr>
            <a:endParaRPr lang="sk-SK" sz="1400" dirty="0">
              <a:solidFill>
                <a:prstClr val="black"/>
              </a:solidFill>
            </a:endParaRPr>
          </a:p>
          <a:p>
            <a:pPr>
              <a:defRPr/>
            </a:pPr>
            <a:r>
              <a:rPr lang="sk-SK" b="1" dirty="0">
                <a:solidFill>
                  <a:prstClr val="black"/>
                </a:solidFill>
              </a:rPr>
              <a:t>1.c) </a:t>
            </a:r>
            <a:r>
              <a:rPr lang="sk-SK" sz="1600" b="1" dirty="0">
                <a:solidFill>
                  <a:prstClr val="black"/>
                </a:solidFill>
              </a:rPr>
              <a:t>Plán obnovy a odolnosti SR</a:t>
            </a:r>
          </a:p>
          <a:p>
            <a:pPr marL="285750" lvl="0" indent="-285750">
              <a:buFont typeface="Arial" panose="020B0604020202020204" pitchFamily="34" charset="0"/>
              <a:buChar char="•"/>
              <a:defRPr/>
            </a:pPr>
            <a:endParaRPr lang="sk-SK" sz="1600" dirty="0">
              <a:solidFill>
                <a:prstClr val="black"/>
              </a:solidFill>
            </a:endParaRP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6160"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1234592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8</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201606" y="893933"/>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PREDKLADANIE ŽIADOSTÍ</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41737" y="1437004"/>
            <a:ext cx="10867291" cy="3847207"/>
          </a:xfrm>
          <a:prstGeom prst="rect">
            <a:avLst/>
          </a:prstGeom>
          <a:noFill/>
        </p:spPr>
        <p:txBody>
          <a:bodyPr wrap="square" lIns="0" tIns="0" rIns="0" bIns="0" rtlCol="0">
            <a:spAutoFit/>
          </a:bodyPr>
          <a:lstStyle/>
          <a:p>
            <a:pPr lvl="0" defTabSz="457200">
              <a:defRPr/>
            </a:pPr>
            <a:r>
              <a:rPr lang="sk-SK" b="1" dirty="0" smtClean="0">
                <a:solidFill>
                  <a:prstClr val="black"/>
                </a:solidFill>
              </a:rPr>
              <a:t>2.a</a:t>
            </a:r>
            <a:r>
              <a:rPr lang="sk-SK" b="1" dirty="0">
                <a:solidFill>
                  <a:prstClr val="black"/>
                </a:solidFill>
              </a:rPr>
              <a:t>) </a:t>
            </a:r>
            <a:r>
              <a:rPr lang="sk-SK" sz="1600" b="1" dirty="0">
                <a:solidFill>
                  <a:prstClr val="black"/>
                </a:solidFill>
              </a:rPr>
              <a:t>Podľa potreby žiadať do konca mesiaca </a:t>
            </a:r>
            <a:r>
              <a:rPr lang="sk-SK" sz="1600" b="1" dirty="0" smtClean="0">
                <a:solidFill>
                  <a:prstClr val="black"/>
                </a:solidFill>
              </a:rPr>
              <a:t>o refundáciu FP </a:t>
            </a:r>
            <a:r>
              <a:rPr lang="sk-SK" sz="1600" b="1" dirty="0">
                <a:solidFill>
                  <a:prstClr val="black"/>
                </a:solidFill>
              </a:rPr>
              <a:t>na tento účel:</a:t>
            </a:r>
          </a:p>
          <a:p>
            <a:pPr marL="285750" lvl="0" indent="-285750" defTabSz="457200">
              <a:buFont typeface="Arial" panose="020B0604020202020204" pitchFamily="34" charset="0"/>
              <a:buChar char="•"/>
              <a:defRPr/>
            </a:pPr>
            <a:r>
              <a:rPr lang="sk-SK" sz="1400" dirty="0">
                <a:solidFill>
                  <a:prstClr val="black"/>
                </a:solidFill>
              </a:rPr>
              <a:t>o</a:t>
            </a:r>
            <a:r>
              <a:rPr lang="sk-SK" sz="1400" dirty="0" smtClean="0">
                <a:solidFill>
                  <a:prstClr val="black"/>
                </a:solidFill>
              </a:rPr>
              <a:t>dchodné </a:t>
            </a:r>
            <a:r>
              <a:rPr lang="sk-SK" sz="1400" dirty="0">
                <a:solidFill>
                  <a:prstClr val="black"/>
                </a:solidFill>
              </a:rPr>
              <a:t>zamestnancom</a:t>
            </a:r>
          </a:p>
          <a:p>
            <a:pPr marL="285750" lvl="0" indent="-285750" defTabSz="457200">
              <a:buFont typeface="Arial" panose="020B0604020202020204" pitchFamily="34" charset="0"/>
              <a:buChar char="•"/>
              <a:defRPr/>
            </a:pPr>
            <a:r>
              <a:rPr lang="sk-SK" sz="1400" dirty="0">
                <a:solidFill>
                  <a:prstClr val="black"/>
                </a:solidFill>
              </a:rPr>
              <a:t>o</a:t>
            </a:r>
            <a:r>
              <a:rPr lang="sk-SK" sz="1400" dirty="0" smtClean="0">
                <a:solidFill>
                  <a:prstClr val="black"/>
                </a:solidFill>
              </a:rPr>
              <a:t>dstupné </a:t>
            </a:r>
            <a:r>
              <a:rPr lang="sk-SK" sz="1400" dirty="0">
                <a:solidFill>
                  <a:prstClr val="black"/>
                </a:solidFill>
              </a:rPr>
              <a:t>pre 65-ročných pedagogických a odborných zamestnancov</a:t>
            </a:r>
          </a:p>
          <a:p>
            <a:pPr marL="285750" lvl="0" indent="-285750" defTabSz="457200">
              <a:buFont typeface="Arial" panose="020B0604020202020204" pitchFamily="34" charset="0"/>
              <a:buChar char="•"/>
              <a:defRPr/>
            </a:pPr>
            <a:r>
              <a:rPr lang="sk-SK" sz="1400" dirty="0" smtClean="0">
                <a:solidFill>
                  <a:prstClr val="black"/>
                </a:solidFill>
              </a:rPr>
              <a:t>príspevok </a:t>
            </a:r>
            <a:r>
              <a:rPr lang="sk-SK" sz="1400" dirty="0">
                <a:solidFill>
                  <a:prstClr val="black"/>
                </a:solidFill>
              </a:rPr>
              <a:t>na </a:t>
            </a:r>
            <a:r>
              <a:rPr lang="sk-SK" sz="1400" dirty="0" smtClean="0">
                <a:solidFill>
                  <a:prstClr val="black"/>
                </a:solidFill>
              </a:rPr>
              <a:t>rekreácie</a:t>
            </a:r>
          </a:p>
          <a:p>
            <a:pPr lvl="0" defTabSz="457200">
              <a:defRPr/>
            </a:pPr>
            <a:endParaRPr lang="sk-SK" sz="1400" dirty="0">
              <a:solidFill>
                <a:prstClr val="black"/>
              </a:solidFill>
            </a:endParaRPr>
          </a:p>
          <a:p>
            <a:pPr lvl="0" defTabSz="457200">
              <a:defRPr/>
            </a:pPr>
            <a:r>
              <a:rPr lang="sk-SK" b="1" dirty="0" smtClean="0">
                <a:solidFill>
                  <a:prstClr val="black"/>
                </a:solidFill>
              </a:rPr>
              <a:t>2.b</a:t>
            </a:r>
            <a:r>
              <a:rPr lang="sk-SK" b="1" dirty="0">
                <a:solidFill>
                  <a:prstClr val="black"/>
                </a:solidFill>
              </a:rPr>
              <a:t>) </a:t>
            </a:r>
            <a:r>
              <a:rPr lang="sk-SK" sz="1600" b="1" dirty="0">
                <a:solidFill>
                  <a:prstClr val="black"/>
                </a:solidFill>
              </a:rPr>
              <a:t>Podľa potreby žiadať kedykoľvek počas roka o </a:t>
            </a:r>
            <a:r>
              <a:rPr lang="sk-SK" sz="1600" b="1" dirty="0" smtClean="0">
                <a:solidFill>
                  <a:prstClr val="black"/>
                </a:solidFill>
              </a:rPr>
              <a:t>FP </a:t>
            </a:r>
            <a:r>
              <a:rPr lang="sk-SK" sz="1600" b="1" dirty="0">
                <a:solidFill>
                  <a:prstClr val="black"/>
                </a:solidFill>
              </a:rPr>
              <a:t>na tento účel:</a:t>
            </a:r>
          </a:p>
          <a:p>
            <a:pPr marL="285750" lvl="0" indent="-285750" defTabSz="457200">
              <a:buFont typeface="Arial" panose="020B0604020202020204" pitchFamily="34" charset="0"/>
              <a:buChar char="•"/>
              <a:defRPr/>
            </a:pPr>
            <a:r>
              <a:rPr lang="sk-SK" sz="1400" dirty="0">
                <a:solidFill>
                  <a:prstClr val="black"/>
                </a:solidFill>
              </a:rPr>
              <a:t>r</a:t>
            </a:r>
            <a:r>
              <a:rPr lang="sk-SK" sz="1400" dirty="0" smtClean="0">
                <a:solidFill>
                  <a:prstClr val="black"/>
                </a:solidFill>
              </a:rPr>
              <a:t>iešenie havarijných situácií</a:t>
            </a:r>
            <a:endParaRPr lang="sk-SK" sz="1400" dirty="0">
              <a:solidFill>
                <a:prstClr val="black"/>
              </a:solidFill>
            </a:endParaRPr>
          </a:p>
          <a:p>
            <a:pPr marL="285750" lvl="0" indent="-285750" defTabSz="457200">
              <a:buFont typeface="Arial" panose="020B0604020202020204" pitchFamily="34" charset="0"/>
              <a:buChar char="•"/>
              <a:defRPr/>
            </a:pPr>
            <a:r>
              <a:rPr lang="sk-SK" sz="1400" dirty="0" smtClean="0">
                <a:solidFill>
                  <a:prstClr val="black"/>
                </a:solidFill>
              </a:rPr>
              <a:t>príspevok </a:t>
            </a:r>
            <a:r>
              <a:rPr lang="sk-SK" sz="1400" dirty="0">
                <a:solidFill>
                  <a:prstClr val="black"/>
                </a:solidFill>
              </a:rPr>
              <a:t>na vakcíny</a:t>
            </a:r>
          </a:p>
          <a:p>
            <a:pPr marL="285750" lvl="0" indent="-285750">
              <a:buFont typeface="Arial" panose="020B0604020202020204" pitchFamily="34" charset="0"/>
              <a:buChar char="•"/>
              <a:defRPr/>
            </a:pPr>
            <a:r>
              <a:rPr lang="sk-SK" sz="1400" dirty="0">
                <a:solidFill>
                  <a:prstClr val="black"/>
                </a:solidFill>
              </a:rPr>
              <a:t>n</a:t>
            </a:r>
            <a:r>
              <a:rPr lang="sk-SK" sz="1400" dirty="0" smtClean="0">
                <a:solidFill>
                  <a:prstClr val="black"/>
                </a:solidFill>
              </a:rPr>
              <a:t>ormatívne </a:t>
            </a:r>
            <a:r>
              <a:rPr lang="sk-SK" sz="1400" dirty="0">
                <a:solidFill>
                  <a:prstClr val="black"/>
                </a:solidFill>
              </a:rPr>
              <a:t>FP – osobné a prevádzkové náklady – dofinancovanie v dohodovacom </a:t>
            </a:r>
            <a:r>
              <a:rPr lang="sk-SK" sz="1400" dirty="0" smtClean="0">
                <a:solidFill>
                  <a:prstClr val="black"/>
                </a:solidFill>
              </a:rPr>
              <a:t>konaní</a:t>
            </a:r>
          </a:p>
          <a:p>
            <a:pPr lvl="0">
              <a:defRPr/>
            </a:pPr>
            <a:endParaRPr lang="sk-SK" sz="1400" dirty="0">
              <a:solidFill>
                <a:prstClr val="black"/>
              </a:solidFill>
            </a:endParaRPr>
          </a:p>
          <a:p>
            <a:pPr lvl="0" defTabSz="457200">
              <a:defRPr/>
            </a:pPr>
            <a:r>
              <a:rPr lang="sk-SK" b="1" dirty="0" smtClean="0">
                <a:solidFill>
                  <a:prstClr val="black"/>
                </a:solidFill>
              </a:rPr>
              <a:t>2.c</a:t>
            </a:r>
            <a:r>
              <a:rPr lang="sk-SK" b="1" dirty="0">
                <a:solidFill>
                  <a:prstClr val="black"/>
                </a:solidFill>
              </a:rPr>
              <a:t>) </a:t>
            </a:r>
            <a:r>
              <a:rPr lang="sk-SK" sz="1600" b="1" dirty="0">
                <a:solidFill>
                  <a:prstClr val="black"/>
                </a:solidFill>
              </a:rPr>
              <a:t>Údaje nahlásené v </a:t>
            </a:r>
            <a:r>
              <a:rPr lang="sk-SK" sz="1600" b="1" dirty="0" err="1">
                <a:solidFill>
                  <a:prstClr val="black"/>
                </a:solidFill>
              </a:rPr>
              <a:t>EDUZbere</a:t>
            </a:r>
            <a:r>
              <a:rPr lang="sk-SK" sz="1600" b="1" dirty="0">
                <a:solidFill>
                  <a:prstClr val="black"/>
                </a:solidFill>
              </a:rPr>
              <a:t> v septembri nového školského </a:t>
            </a:r>
            <a:r>
              <a:rPr lang="sk-SK" sz="1600" b="1" dirty="0" smtClean="0">
                <a:solidFill>
                  <a:prstClr val="black"/>
                </a:solidFill>
              </a:rPr>
              <a:t>roka ovplyvňujú </a:t>
            </a:r>
            <a:r>
              <a:rPr lang="sk-SK" sz="1600" b="1" dirty="0">
                <a:solidFill>
                  <a:prstClr val="black"/>
                </a:solidFill>
              </a:rPr>
              <a:t>výšku </a:t>
            </a:r>
            <a:r>
              <a:rPr lang="sk-SK" sz="1600" b="1" dirty="0" smtClean="0">
                <a:solidFill>
                  <a:prstClr val="black"/>
                </a:solidFill>
              </a:rPr>
              <a:t>FP </a:t>
            </a:r>
            <a:r>
              <a:rPr lang="sk-SK" sz="1600" b="1" dirty="0">
                <a:solidFill>
                  <a:prstClr val="black"/>
                </a:solidFill>
              </a:rPr>
              <a:t>na tento účel:</a:t>
            </a:r>
          </a:p>
          <a:p>
            <a:pPr marL="285750" lvl="0" indent="-285750" defTabSz="457200">
              <a:buFont typeface="Arial" panose="020B0604020202020204" pitchFamily="34" charset="0"/>
              <a:buChar char="•"/>
              <a:defRPr/>
            </a:pPr>
            <a:r>
              <a:rPr lang="sk-SK" sz="1400" dirty="0">
                <a:solidFill>
                  <a:prstClr val="black"/>
                </a:solidFill>
              </a:rPr>
              <a:t>normatívne </a:t>
            </a:r>
            <a:r>
              <a:rPr lang="sk-SK" sz="1400" dirty="0" smtClean="0">
                <a:solidFill>
                  <a:prstClr val="black"/>
                </a:solidFill>
              </a:rPr>
              <a:t>FP</a:t>
            </a:r>
            <a:endParaRPr lang="sk-SK" sz="1400" dirty="0">
              <a:solidFill>
                <a:prstClr val="black"/>
              </a:solidFill>
            </a:endParaRPr>
          </a:p>
          <a:p>
            <a:pPr marL="285750" lvl="0" indent="-285750" defTabSz="457200">
              <a:buFont typeface="Arial" panose="020B0604020202020204" pitchFamily="34" charset="0"/>
              <a:buChar char="•"/>
              <a:defRPr/>
            </a:pPr>
            <a:r>
              <a:rPr lang="sk-SK" sz="1400" dirty="0" smtClean="0">
                <a:solidFill>
                  <a:prstClr val="black"/>
                </a:solidFill>
              </a:rPr>
              <a:t>príspevok </a:t>
            </a:r>
            <a:r>
              <a:rPr lang="sk-SK" sz="1400" dirty="0">
                <a:solidFill>
                  <a:prstClr val="black"/>
                </a:solidFill>
              </a:rPr>
              <a:t>na výchovu a vzdelávanie pre materské školy a registrované zariadenia</a:t>
            </a:r>
          </a:p>
          <a:p>
            <a:pPr marL="285750" lvl="0" indent="-285750" defTabSz="457200">
              <a:buFont typeface="Arial" panose="020B0604020202020204" pitchFamily="34" charset="0"/>
              <a:buChar char="•"/>
              <a:defRPr/>
            </a:pPr>
            <a:r>
              <a:rPr lang="sk-SK" sz="1400" dirty="0">
                <a:solidFill>
                  <a:prstClr val="black"/>
                </a:solidFill>
              </a:rPr>
              <a:t>príspevok pre žiakov zo </a:t>
            </a:r>
            <a:r>
              <a:rPr lang="sk-SK" sz="1400" dirty="0" smtClean="0">
                <a:solidFill>
                  <a:prstClr val="black"/>
                </a:solidFill>
              </a:rPr>
              <a:t>sociálne znevýhodneného prostredia</a:t>
            </a:r>
            <a:endParaRPr lang="sk-SK" sz="1400" dirty="0">
              <a:solidFill>
                <a:prstClr val="black"/>
              </a:solidFill>
            </a:endParaRPr>
          </a:p>
          <a:p>
            <a:pPr marL="285750" lvl="0" indent="-285750">
              <a:buFont typeface="Arial" panose="020B0604020202020204" pitchFamily="34" charset="0"/>
              <a:buChar char="•"/>
              <a:defRPr/>
            </a:pPr>
            <a:r>
              <a:rPr lang="sk-SK" sz="1400" dirty="0">
                <a:solidFill>
                  <a:prstClr val="black"/>
                </a:solidFill>
              </a:rPr>
              <a:t>príspevok na </a:t>
            </a:r>
            <a:r>
              <a:rPr lang="sk-SK" sz="1400" dirty="0" smtClean="0">
                <a:solidFill>
                  <a:prstClr val="black"/>
                </a:solidFill>
              </a:rPr>
              <a:t>kurz pohybových aktivít v prírode - lyžiarsky </a:t>
            </a:r>
            <a:r>
              <a:rPr lang="sk-SK" sz="1400" dirty="0">
                <a:solidFill>
                  <a:prstClr val="black"/>
                </a:solidFill>
              </a:rPr>
              <a:t>kurz</a:t>
            </a:r>
          </a:p>
          <a:p>
            <a:pPr marL="285750" lvl="0" indent="-285750">
              <a:buFont typeface="Arial" panose="020B0604020202020204" pitchFamily="34" charset="0"/>
              <a:buChar char="•"/>
              <a:defRPr/>
            </a:pPr>
            <a:r>
              <a:rPr lang="sk-SK" sz="1400" dirty="0">
                <a:solidFill>
                  <a:prstClr val="black"/>
                </a:solidFill>
              </a:rPr>
              <a:t>príspevok na školu v prírode</a:t>
            </a:r>
          </a:p>
          <a:p>
            <a:pPr marL="285750" lvl="0" indent="-285750">
              <a:buFont typeface="Arial" panose="020B0604020202020204" pitchFamily="34" charset="0"/>
              <a:buChar char="•"/>
              <a:defRPr/>
            </a:pPr>
            <a:r>
              <a:rPr lang="sk-SK" sz="1400" dirty="0">
                <a:solidFill>
                  <a:prstClr val="black"/>
                </a:solidFill>
              </a:rPr>
              <a:t>príspevok na edukačné publikácie</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7182"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1784328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Skupina 12">
            <a:extLst>
              <a:ext uri="{FF2B5EF4-FFF2-40B4-BE49-F238E27FC236}">
                <a16:creationId xmlns:a16="http://schemas.microsoft.com/office/drawing/2014/main" id="{FA29E216-447B-1D47-8E7B-34E659E3C413}"/>
              </a:ext>
            </a:extLst>
          </p:cNvPr>
          <p:cNvGrpSpPr/>
          <p:nvPr/>
        </p:nvGrpSpPr>
        <p:grpSpPr>
          <a:xfrm rot="10800000">
            <a:off x="-18894" y="6460562"/>
            <a:ext cx="12192000" cy="45719"/>
            <a:chOff x="-2" y="6202082"/>
            <a:chExt cx="8826754" cy="0"/>
          </a:xfrm>
        </p:grpSpPr>
        <p:cxnSp>
          <p:nvCxnSpPr>
            <p:cNvPr id="6" name="Rovná spojnica 5"/>
            <p:cNvCxnSpPr>
              <a:cxnSpLocks/>
            </p:cNvCxnSpPr>
            <p:nvPr/>
          </p:nvCxnSpPr>
          <p:spPr>
            <a:xfrm>
              <a:off x="-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5">
              <a:extLst>
                <a:ext uri="{FF2B5EF4-FFF2-40B4-BE49-F238E27FC236}">
                  <a16:creationId xmlns:a16="http://schemas.microsoft.com/office/drawing/2014/main" id="{2E9041D1-5FD7-6948-BEF3-B6639876AEDE}"/>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Rovná spojnica 5">
              <a:extLst>
                <a:ext uri="{FF2B5EF4-FFF2-40B4-BE49-F238E27FC236}">
                  <a16:creationId xmlns:a16="http://schemas.microsoft.com/office/drawing/2014/main" id="{607E085E-8DDB-7B4F-8DDB-579D324AE7E7}"/>
                </a:ext>
              </a:extLst>
            </p:cNvPr>
            <p:cNvCxnSpPr>
              <a:cxnSpLocks/>
            </p:cNvCxnSpPr>
            <p:nvPr/>
          </p:nvCxnSpPr>
          <p:spPr>
            <a:xfrm>
              <a:off x="5875208"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grpSp>
        <p:nvGrpSpPr>
          <p:cNvPr id="16" name="Skupina 15">
            <a:extLst>
              <a:ext uri="{FF2B5EF4-FFF2-40B4-BE49-F238E27FC236}">
                <a16:creationId xmlns:a16="http://schemas.microsoft.com/office/drawing/2014/main" id="{3E31A2D2-D409-8342-ACBB-1DBC549798FB}"/>
              </a:ext>
            </a:extLst>
          </p:cNvPr>
          <p:cNvGrpSpPr/>
          <p:nvPr/>
        </p:nvGrpSpPr>
        <p:grpSpPr>
          <a:xfrm rot="10800000">
            <a:off x="-11016" y="796834"/>
            <a:ext cx="12216078" cy="0"/>
            <a:chOff x="-26905" y="6202082"/>
            <a:chExt cx="8848925" cy="0"/>
          </a:xfrm>
        </p:grpSpPr>
        <p:cxnSp>
          <p:nvCxnSpPr>
            <p:cNvPr id="17" name="Rovná spojnica 5">
              <a:extLst>
                <a:ext uri="{FF2B5EF4-FFF2-40B4-BE49-F238E27FC236}">
                  <a16:creationId xmlns:a16="http://schemas.microsoft.com/office/drawing/2014/main" id="{643A3B60-B5EF-B047-BA1D-86183268F1BB}"/>
                </a:ext>
              </a:extLst>
            </p:cNvPr>
            <p:cNvCxnSpPr>
              <a:cxnSpLocks/>
            </p:cNvCxnSpPr>
            <p:nvPr/>
          </p:nvCxnSpPr>
          <p:spPr>
            <a:xfrm>
              <a:off x="5875772" y="6202082"/>
              <a:ext cx="2946248"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Rovná spojnica 5">
              <a:extLst>
                <a:ext uri="{FF2B5EF4-FFF2-40B4-BE49-F238E27FC236}">
                  <a16:creationId xmlns:a16="http://schemas.microsoft.com/office/drawing/2014/main" id="{A61BC504-3589-FE4B-874E-BF4AB1DA0781}"/>
                </a:ext>
              </a:extLst>
            </p:cNvPr>
            <p:cNvCxnSpPr>
              <a:cxnSpLocks/>
            </p:cNvCxnSpPr>
            <p:nvPr/>
          </p:nvCxnSpPr>
          <p:spPr>
            <a:xfrm>
              <a:off x="2924639" y="6202082"/>
              <a:ext cx="2951544" cy="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Rovná spojnica 5">
              <a:extLst>
                <a:ext uri="{FF2B5EF4-FFF2-40B4-BE49-F238E27FC236}">
                  <a16:creationId xmlns:a16="http://schemas.microsoft.com/office/drawing/2014/main" id="{79608D88-3157-1C4E-BFBA-60AA74EEB7E9}"/>
                </a:ext>
              </a:extLst>
            </p:cNvPr>
            <p:cNvCxnSpPr>
              <a:cxnSpLocks/>
            </p:cNvCxnSpPr>
            <p:nvPr/>
          </p:nvCxnSpPr>
          <p:spPr>
            <a:xfrm>
              <a:off x="-26905" y="6202082"/>
              <a:ext cx="2951544" cy="0"/>
            </a:xfrm>
            <a:prstGeom prst="line">
              <a:avLst/>
            </a:prstGeom>
            <a:ln w="38100">
              <a:solidFill>
                <a:srgbClr val="C3112B"/>
              </a:solidFill>
            </a:ln>
          </p:spPr>
          <p:style>
            <a:lnRef idx="1">
              <a:schemeClr val="accent1"/>
            </a:lnRef>
            <a:fillRef idx="0">
              <a:schemeClr val="accent1"/>
            </a:fillRef>
            <a:effectRef idx="0">
              <a:schemeClr val="accent1"/>
            </a:effectRef>
            <a:fontRef idx="minor">
              <a:schemeClr val="tx1"/>
            </a:fontRef>
          </p:style>
        </p:cxnSp>
      </p:grpSp>
      <p:sp>
        <p:nvSpPr>
          <p:cNvPr id="14" name="Zástupný objekt pre číslo snímky 13">
            <a:extLst>
              <a:ext uri="{FF2B5EF4-FFF2-40B4-BE49-F238E27FC236}">
                <a16:creationId xmlns:a16="http://schemas.microsoft.com/office/drawing/2014/main" id="{FBBEE558-EC40-3E42-8440-D3026F47A4AA}"/>
              </a:ext>
            </a:extLst>
          </p:cNvPr>
          <p:cNvSpPr>
            <a:spLocks noGrp="1"/>
          </p:cNvSpPr>
          <p:nvPr>
            <p:ph type="sldNum" sz="quarter" idx="12"/>
          </p:nvPr>
        </p:nvSpPr>
        <p:spPr>
          <a:xfrm>
            <a:off x="9177670" y="6356350"/>
            <a:ext cx="2743200" cy="365125"/>
          </a:xfrm>
        </p:spPr>
        <p:txBody>
          <a:bodyPr/>
          <a:lstStyle/>
          <a:p>
            <a:fld id="{462F3CC8-5668-479F-9959-A1034D950817}" type="slidenum">
              <a:rPr lang="cs-CZ" smtClean="0">
                <a:solidFill>
                  <a:schemeClr val="tx1">
                    <a:lumMod val="85000"/>
                    <a:lumOff val="15000"/>
                  </a:schemeClr>
                </a:solidFill>
              </a:rPr>
              <a:t>9</a:t>
            </a:fld>
            <a:endParaRPr lang="cs-CZ" dirty="0">
              <a:solidFill>
                <a:schemeClr val="tx1">
                  <a:lumMod val="85000"/>
                  <a:lumOff val="15000"/>
                </a:schemeClr>
              </a:solidFill>
            </a:endParaRPr>
          </a:p>
        </p:txBody>
      </p:sp>
      <p:sp>
        <p:nvSpPr>
          <p:cNvPr id="32" name="BlokTextu 31">
            <a:extLst>
              <a:ext uri="{FF2B5EF4-FFF2-40B4-BE49-F238E27FC236}">
                <a16:creationId xmlns:a16="http://schemas.microsoft.com/office/drawing/2014/main" id="{B4149BC9-EC09-5045-AB41-F9B77560E5BC}"/>
              </a:ext>
            </a:extLst>
          </p:cNvPr>
          <p:cNvSpPr txBox="1"/>
          <p:nvPr/>
        </p:nvSpPr>
        <p:spPr>
          <a:xfrm>
            <a:off x="-18894" y="642944"/>
            <a:ext cx="3173219" cy="307777"/>
          </a:xfrm>
          <a:prstGeom prst="rect">
            <a:avLst/>
          </a:prstGeom>
          <a:solidFill>
            <a:schemeClr val="bg1">
              <a:lumMod val="65000"/>
            </a:schemeClr>
          </a:solidFill>
        </p:spPr>
        <p:txBody>
          <a:bodyPr wrap="square" lIns="432000" tIns="0" rIns="0" bIns="0" rtlCol="0">
            <a:spAutoFit/>
          </a:bodyPr>
          <a:lstStyle/>
          <a:p>
            <a:r>
              <a:rPr lang="sk-SK" sz="2000" cap="all" dirty="0">
                <a:solidFill>
                  <a:schemeClr val="bg1"/>
                </a:solidFill>
                <a:effectLst>
                  <a:outerShdw blurRad="50800" dist="50800" dir="5400000" sx="1000" sy="1000" algn="ctr" rotWithShape="0">
                    <a:srgbClr val="000000">
                      <a:alpha val="43137"/>
                    </a:srgbClr>
                  </a:outerShdw>
                </a:effectLst>
              </a:rPr>
              <a:t>FINANCOVANIE</a:t>
            </a:r>
            <a:endParaRPr lang="sk-SK" sz="2000" dirty="0">
              <a:solidFill>
                <a:schemeClr val="bg1"/>
              </a:solidFill>
              <a:effectLst>
                <a:outerShdw blurRad="50800" dist="50800" dir="5400000" sx="1000" sy="1000" algn="ctr" rotWithShape="0">
                  <a:srgbClr val="000000">
                    <a:alpha val="43137"/>
                  </a:srgbClr>
                </a:outerShdw>
              </a:effectLst>
            </a:endParaRPr>
          </a:p>
        </p:txBody>
      </p:sp>
      <p:sp>
        <p:nvSpPr>
          <p:cNvPr id="36" name="BlokTextu 35">
            <a:extLst>
              <a:ext uri="{FF2B5EF4-FFF2-40B4-BE49-F238E27FC236}">
                <a16:creationId xmlns:a16="http://schemas.microsoft.com/office/drawing/2014/main" id="{FA59DB39-EA52-E64A-90DB-519F98DDB1B1}"/>
              </a:ext>
            </a:extLst>
          </p:cNvPr>
          <p:cNvSpPr txBox="1"/>
          <p:nvPr/>
        </p:nvSpPr>
        <p:spPr>
          <a:xfrm>
            <a:off x="3201606" y="1013919"/>
            <a:ext cx="5772369" cy="430887"/>
          </a:xfrm>
          <a:prstGeom prst="rect">
            <a:avLst/>
          </a:prstGeom>
          <a:solidFill>
            <a:srgbClr val="C3112B"/>
          </a:solidFill>
        </p:spPr>
        <p:txBody>
          <a:bodyPr wrap="square" lIns="72000" tIns="0" rIns="72000" bIns="0" rtlCol="0">
            <a:spAutoFit/>
          </a:bodyPr>
          <a:lstStyle/>
          <a:p>
            <a:pPr algn="ctr"/>
            <a:r>
              <a:rPr lang="sk-SK" sz="2800" b="1" cap="all" dirty="0">
                <a:solidFill>
                  <a:schemeClr val="bg1"/>
                </a:solidFill>
                <a:effectLst>
                  <a:outerShdw blurRad="50800" dist="50800" dir="5400000" sx="1000" sy="1000" algn="ctr" rotWithShape="0">
                    <a:srgbClr val="000000">
                      <a:alpha val="43137"/>
                    </a:srgbClr>
                  </a:outerShdw>
                </a:effectLst>
              </a:rPr>
              <a:t>PREDKLADANIE ŽIADOSTÍ</a:t>
            </a:r>
            <a:endParaRPr lang="sk-SK" sz="2800" b="1" dirty="0">
              <a:solidFill>
                <a:schemeClr val="bg1"/>
              </a:solidFill>
              <a:effectLst>
                <a:outerShdw blurRad="50800" dist="50800" dir="5400000" sx="1000" sy="1000" algn="ctr" rotWithShape="0">
                  <a:srgbClr val="000000">
                    <a:alpha val="43137"/>
                  </a:srgbClr>
                </a:outerShdw>
              </a:effectLst>
            </a:endParaRPr>
          </a:p>
        </p:txBody>
      </p:sp>
      <p:sp>
        <p:nvSpPr>
          <p:cNvPr id="20" name="BlokTextu 19">
            <a:extLst>
              <a:ext uri="{FF2B5EF4-FFF2-40B4-BE49-F238E27FC236}">
                <a16:creationId xmlns:a16="http://schemas.microsoft.com/office/drawing/2014/main" id="{9A08B061-173F-4348-A2C0-7AAB6F8DAE59}"/>
              </a:ext>
            </a:extLst>
          </p:cNvPr>
          <p:cNvSpPr txBox="1"/>
          <p:nvPr/>
        </p:nvSpPr>
        <p:spPr>
          <a:xfrm>
            <a:off x="541737" y="1540013"/>
            <a:ext cx="10867291" cy="1846659"/>
          </a:xfrm>
          <a:prstGeom prst="rect">
            <a:avLst/>
          </a:prstGeom>
          <a:noFill/>
        </p:spPr>
        <p:txBody>
          <a:bodyPr wrap="square" lIns="0" tIns="0" rIns="0" bIns="0" rtlCol="0">
            <a:spAutoFit/>
          </a:bodyPr>
          <a:lstStyle/>
          <a:p>
            <a:pPr lvl="0">
              <a:defRPr/>
            </a:pPr>
            <a:endParaRPr lang="sk-SK" dirty="0">
              <a:solidFill>
                <a:prstClr val="black"/>
              </a:solidFill>
            </a:endParaRPr>
          </a:p>
          <a:p>
            <a:pPr lvl="0">
              <a:defRPr/>
            </a:pPr>
            <a:r>
              <a:rPr lang="sk-SK" b="1" dirty="0" smtClean="0">
                <a:solidFill>
                  <a:prstClr val="black"/>
                </a:solidFill>
              </a:rPr>
              <a:t>2.d</a:t>
            </a:r>
            <a:r>
              <a:rPr lang="sk-SK" b="1" dirty="0">
                <a:solidFill>
                  <a:prstClr val="black"/>
                </a:solidFill>
              </a:rPr>
              <a:t>) </a:t>
            </a:r>
            <a:r>
              <a:rPr lang="sk-SK" sz="1600" b="1" dirty="0">
                <a:solidFill>
                  <a:prstClr val="black"/>
                </a:solidFill>
              </a:rPr>
              <a:t>Š</a:t>
            </a:r>
            <a:r>
              <a:rPr lang="sk-SK" sz="1600" b="1" dirty="0" smtClean="0">
                <a:solidFill>
                  <a:prstClr val="black"/>
                </a:solidFill>
              </a:rPr>
              <a:t>pecifické </a:t>
            </a:r>
            <a:r>
              <a:rPr lang="sk-SK" sz="1600" b="1" dirty="0">
                <a:solidFill>
                  <a:prstClr val="black"/>
                </a:solidFill>
              </a:rPr>
              <a:t>prípady sú:</a:t>
            </a:r>
          </a:p>
          <a:p>
            <a:pPr marL="285750" lvl="0" indent="-285750">
              <a:buFont typeface="Arial" panose="020B0604020202020204" pitchFamily="34" charset="0"/>
              <a:buChar char="•"/>
              <a:defRPr/>
            </a:pPr>
            <a:r>
              <a:rPr lang="sk-SK" sz="1400" dirty="0">
                <a:solidFill>
                  <a:prstClr val="black"/>
                </a:solidFill>
              </a:rPr>
              <a:t>r</a:t>
            </a:r>
            <a:r>
              <a:rPr lang="sk-SK" sz="1400" dirty="0" smtClean="0">
                <a:solidFill>
                  <a:prstClr val="black"/>
                </a:solidFill>
              </a:rPr>
              <a:t>ozvojové </a:t>
            </a:r>
            <a:r>
              <a:rPr lang="sk-SK" sz="1400" dirty="0">
                <a:solidFill>
                  <a:prstClr val="black"/>
                </a:solidFill>
              </a:rPr>
              <a:t>projekty – </a:t>
            </a:r>
            <a:r>
              <a:rPr lang="sk-SK" sz="1400" dirty="0" smtClean="0">
                <a:solidFill>
                  <a:prstClr val="black"/>
                </a:solidFill>
              </a:rPr>
              <a:t>FP sa žiadajú </a:t>
            </a:r>
            <a:r>
              <a:rPr lang="sk-SK" sz="1400" dirty="0">
                <a:solidFill>
                  <a:prstClr val="black"/>
                </a:solidFill>
              </a:rPr>
              <a:t>pri zverejnení výzvy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k-SK" sz="1400" dirty="0" smtClean="0">
                <a:solidFill>
                  <a:prstClr val="black"/>
                </a:solidFill>
                <a:latin typeface="Calibri" panose="020F0502020204030204"/>
              </a:rPr>
              <a:t>j</a:t>
            </a:r>
            <a:r>
              <a:rPr kumimoji="0" lang="sk-SK" sz="1400" b="0" i="0" u="none" strike="noStrike" kern="1200" cap="none" spc="0" normalizeH="0" baseline="0" noProof="0" dirty="0" err="1" smtClean="0">
                <a:ln>
                  <a:noFill/>
                </a:ln>
                <a:solidFill>
                  <a:prstClr val="black"/>
                </a:solidFill>
                <a:effectLst/>
                <a:uLnTx/>
                <a:uFillTx/>
                <a:latin typeface="Calibri" panose="020F0502020204030204"/>
              </a:rPr>
              <a:t>azykový</a:t>
            </a:r>
            <a:r>
              <a:rPr kumimoji="0" lang="sk-SK" sz="1400" b="0" i="0" u="none" strike="noStrike" kern="1200" cap="none" spc="0" normalizeH="0" baseline="0" noProof="0" dirty="0" smtClean="0">
                <a:ln>
                  <a:noFill/>
                </a:ln>
                <a:solidFill>
                  <a:prstClr val="black"/>
                </a:solidFill>
                <a:effectLst/>
                <a:uLnTx/>
                <a:uFillTx/>
                <a:latin typeface="Calibri" panose="020F0502020204030204"/>
              </a:rPr>
              <a:t> kurz </a:t>
            </a:r>
            <a:r>
              <a:rPr kumimoji="0" lang="sk-SK" sz="1400" b="0" i="0" u="none" strike="noStrike" kern="1200" cap="none" spc="0" normalizeH="0" baseline="0" noProof="0" dirty="0">
                <a:ln>
                  <a:noFill/>
                </a:ln>
                <a:solidFill>
                  <a:prstClr val="black"/>
                </a:solidFill>
                <a:effectLst/>
                <a:uLnTx/>
                <a:uFillTx/>
                <a:latin typeface="Calibri" panose="020F0502020204030204"/>
              </a:rPr>
              <a:t>pre deti cudzincov – </a:t>
            </a:r>
            <a:r>
              <a:rPr kumimoji="0" lang="sk-SK" sz="1400" b="0" i="0" u="none" strike="noStrike" kern="1200" cap="none" spc="0" normalizeH="0" baseline="0" noProof="0" dirty="0" smtClean="0">
                <a:ln>
                  <a:noFill/>
                </a:ln>
                <a:solidFill>
                  <a:prstClr val="black"/>
                </a:solidFill>
                <a:effectLst/>
                <a:uLnTx/>
                <a:uFillTx/>
                <a:latin typeface="Calibri" panose="020F0502020204030204"/>
              </a:rPr>
              <a:t>FP sa žiadajú </a:t>
            </a:r>
            <a:r>
              <a:rPr kumimoji="0" lang="sk-SK" sz="1400" b="0" i="0" u="none" strike="noStrike" kern="1200" cap="none" spc="0" normalizeH="0" baseline="0" noProof="0" dirty="0">
                <a:ln>
                  <a:noFill/>
                </a:ln>
                <a:solidFill>
                  <a:prstClr val="black"/>
                </a:solidFill>
                <a:effectLst/>
                <a:uLnTx/>
                <a:uFillTx/>
                <a:latin typeface="Calibri" panose="020F0502020204030204"/>
              </a:rPr>
              <a:t>po ukončení jazykového kurzu  </a:t>
            </a:r>
            <a:endParaRPr lang="sk-SK" sz="1400" dirty="0">
              <a:solidFill>
                <a:prstClr val="black"/>
              </a:solidFill>
            </a:endParaRPr>
          </a:p>
          <a:p>
            <a:pPr marL="285750" lvl="0" indent="-285750">
              <a:buFont typeface="Arial" panose="020B0604020202020204" pitchFamily="34" charset="0"/>
              <a:buChar char="•"/>
              <a:defRPr/>
            </a:pPr>
            <a:r>
              <a:rPr lang="sk-SK" sz="1400" dirty="0" smtClean="0">
                <a:solidFill>
                  <a:prstClr val="black"/>
                </a:solidFill>
              </a:rPr>
              <a:t>príspevok </a:t>
            </a:r>
            <a:r>
              <a:rPr lang="sk-SK" sz="1400" dirty="0">
                <a:solidFill>
                  <a:prstClr val="black"/>
                </a:solidFill>
              </a:rPr>
              <a:t>na maturity – </a:t>
            </a:r>
            <a:r>
              <a:rPr lang="sk-SK" sz="1400" dirty="0" smtClean="0">
                <a:solidFill>
                  <a:prstClr val="black"/>
                </a:solidFill>
              </a:rPr>
              <a:t>FP sa žiadajú </a:t>
            </a:r>
            <a:r>
              <a:rPr lang="sk-SK" sz="1400" dirty="0">
                <a:solidFill>
                  <a:prstClr val="black"/>
                </a:solidFill>
              </a:rPr>
              <a:t>po riadnych a opravných maturitných skúškach</a:t>
            </a:r>
          </a:p>
          <a:p>
            <a:pPr marL="285750" lvl="0" indent="-285750">
              <a:buFont typeface="Arial" panose="020B0604020202020204" pitchFamily="34" charset="0"/>
              <a:buChar char="•"/>
              <a:defRPr/>
            </a:pPr>
            <a:r>
              <a:rPr lang="sk-SK" sz="1400" dirty="0">
                <a:solidFill>
                  <a:prstClr val="black"/>
                </a:solidFill>
              </a:rPr>
              <a:t>n</a:t>
            </a:r>
            <a:r>
              <a:rPr lang="sk-SK" sz="1400" dirty="0" smtClean="0">
                <a:solidFill>
                  <a:prstClr val="black"/>
                </a:solidFill>
              </a:rPr>
              <a:t>áklady </a:t>
            </a:r>
            <a:r>
              <a:rPr lang="sk-SK" sz="1400" dirty="0">
                <a:solidFill>
                  <a:prstClr val="black"/>
                </a:solidFill>
              </a:rPr>
              <a:t>na prevádzku bazénov – </a:t>
            </a:r>
            <a:r>
              <a:rPr lang="sk-SK" sz="1400" dirty="0" smtClean="0">
                <a:solidFill>
                  <a:prstClr val="black"/>
                </a:solidFill>
              </a:rPr>
              <a:t>FP sa žiadajú </a:t>
            </a:r>
            <a:r>
              <a:rPr lang="sk-SK" sz="1400" dirty="0">
                <a:solidFill>
                  <a:prstClr val="black"/>
                </a:solidFill>
              </a:rPr>
              <a:t>v dohodovacom konaní</a:t>
            </a:r>
          </a:p>
          <a:p>
            <a:pPr marL="285750" lvl="0" indent="-285750">
              <a:buFont typeface="Arial" panose="020B0604020202020204" pitchFamily="34" charset="0"/>
              <a:buChar char="•"/>
              <a:defRPr/>
            </a:pPr>
            <a:r>
              <a:rPr lang="sk-SK" sz="1400" dirty="0">
                <a:solidFill>
                  <a:prstClr val="black"/>
                </a:solidFill>
              </a:rPr>
              <a:t>d</a:t>
            </a:r>
            <a:r>
              <a:rPr lang="sk-SK" sz="1400" dirty="0" smtClean="0">
                <a:solidFill>
                  <a:prstClr val="black"/>
                </a:solidFill>
              </a:rPr>
              <a:t>opravné </a:t>
            </a:r>
            <a:r>
              <a:rPr lang="sk-SK" sz="1400" dirty="0">
                <a:solidFill>
                  <a:prstClr val="black"/>
                </a:solidFill>
              </a:rPr>
              <a:t>žiakom – </a:t>
            </a:r>
            <a:r>
              <a:rPr lang="sk-SK" sz="1400" dirty="0" smtClean="0">
                <a:solidFill>
                  <a:prstClr val="black"/>
                </a:solidFill>
              </a:rPr>
              <a:t>zber na účelom pridelenia FP sa realizuje </a:t>
            </a:r>
            <a:r>
              <a:rPr lang="sk-SK" sz="1400" dirty="0">
                <a:solidFill>
                  <a:prstClr val="black"/>
                </a:solidFill>
              </a:rPr>
              <a:t>v septembri na začiatku školského roka</a:t>
            </a:r>
          </a:p>
          <a:p>
            <a:pPr marL="285750" lvl="0" indent="-285750">
              <a:buFont typeface="Arial" panose="020B0604020202020204" pitchFamily="34" charset="0"/>
              <a:buChar char="•"/>
              <a:defRPr/>
            </a:pPr>
            <a:r>
              <a:rPr lang="sk-SK" sz="1400" dirty="0">
                <a:solidFill>
                  <a:prstClr val="black"/>
                </a:solidFill>
              </a:rPr>
              <a:t>v</a:t>
            </a:r>
            <a:r>
              <a:rPr lang="sk-SK" sz="1400" dirty="0" smtClean="0">
                <a:solidFill>
                  <a:prstClr val="black"/>
                </a:solidFill>
              </a:rPr>
              <a:t>zdelávacie </a:t>
            </a:r>
            <a:r>
              <a:rPr lang="sk-SK" sz="1400" dirty="0">
                <a:solidFill>
                  <a:prstClr val="black"/>
                </a:solidFill>
              </a:rPr>
              <a:t>poukazy – </a:t>
            </a:r>
            <a:r>
              <a:rPr lang="sk-SK" sz="1400" dirty="0" smtClean="0">
                <a:solidFill>
                  <a:prstClr val="black"/>
                </a:solidFill>
              </a:rPr>
              <a:t>zber na účelom pridelenia FP sa realizuje </a:t>
            </a:r>
            <a:r>
              <a:rPr lang="sk-SK" sz="1400" dirty="0">
                <a:solidFill>
                  <a:prstClr val="black"/>
                </a:solidFill>
              </a:rPr>
              <a:t>v septembri na začiatku školského roka</a:t>
            </a:r>
          </a:p>
        </p:txBody>
      </p:sp>
      <p:graphicFrame>
        <p:nvGraphicFramePr>
          <p:cNvPr id="15" name="Objekt 14"/>
          <p:cNvGraphicFramePr>
            <a:graphicFrameLocks noChangeAspect="1"/>
          </p:cNvGraphicFramePr>
          <p:nvPr/>
        </p:nvGraphicFramePr>
        <p:xfrm>
          <a:off x="5149008" y="74354"/>
          <a:ext cx="1877566" cy="685058"/>
        </p:xfrm>
        <a:graphic>
          <a:graphicData uri="http://schemas.openxmlformats.org/presentationml/2006/ole">
            <mc:AlternateContent xmlns:mc="http://schemas.openxmlformats.org/markup-compatibility/2006">
              <mc:Choice xmlns:v="urn:schemas-microsoft-com:vml" Requires="v">
                <p:oleObj spid="_x0000_s8207" name="Bitová mapa" r:id="rId4" imgW="2228571" imgH="800212" progId="Paint.Picture">
                  <p:embed/>
                </p:oleObj>
              </mc:Choice>
              <mc:Fallback>
                <p:oleObj name="Bitová mapa" r:id="rId4" imgW="2228571" imgH="800212" progId="Paint.Picture">
                  <p:embed/>
                  <p:pic>
                    <p:nvPicPr>
                      <p:cNvPr id="15" name="Objek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9008" y="74354"/>
                        <a:ext cx="1877566" cy="685058"/>
                      </a:xfrm>
                      <a:prstGeom prst="rect">
                        <a:avLst/>
                      </a:prstGeom>
                      <a:noFill/>
                    </p:spPr>
                  </p:pic>
                </p:oleObj>
              </mc:Fallback>
            </mc:AlternateContent>
          </a:graphicData>
        </a:graphic>
      </p:graphicFrame>
    </p:spTree>
    <p:extLst>
      <p:ext uri="{BB962C8B-B14F-4D97-AF65-F5344CB8AC3E}">
        <p14:creationId xmlns:p14="http://schemas.microsoft.com/office/powerpoint/2010/main" val="2883018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779880FEB09DE489A2317F97C6F307E" ma:contentTypeVersion="15" ma:contentTypeDescription="Umožňuje vytvoriť nový dokument." ma:contentTypeScope="" ma:versionID="4a073f42be33feb6e1729160e2c29fdd">
  <xsd:schema xmlns:xsd="http://www.w3.org/2001/XMLSchema" xmlns:xs="http://www.w3.org/2001/XMLSchema" xmlns:p="http://schemas.microsoft.com/office/2006/metadata/properties" xmlns:ns2="d0f01d48-8c77-4bdf-9198-33dfd46a18fa" xmlns:ns3="55136671-dd83-4dc6-826b-415e1100ecd2" targetNamespace="http://schemas.microsoft.com/office/2006/metadata/properties" ma:root="true" ma:fieldsID="11a11417aef95df506a009a417c3e411" ns2:_="" ns3:_="">
    <xsd:import namespace="d0f01d48-8c77-4bdf-9198-33dfd46a18fa"/>
    <xsd:import namespace="55136671-dd83-4dc6-826b-415e1100ecd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Stav"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f01d48-8c77-4bdf-9198-33dfd46a18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Značky obrázka" ma:readOnly="false" ma:fieldId="{5cf76f15-5ced-4ddc-b409-7134ff3c332f}" ma:taxonomyMulti="true" ma:sspId="67c43d87-ff39-4d00-81f3-324a00379f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hidden="true" ma:internalName="MediaServiceOCR" ma:readOnly="true">
      <xsd:simpleType>
        <xsd:restriction base="dms:Note"/>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Stav" ma:index="21" nillable="true" ma:displayName="Stav" ma:format="Dropdown" ma:hidden="true" ma:internalName="Stav"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5136671-dd83-4dc6-826b-415e1100ecd2" elementFormDefault="qualified">
    <xsd:import namespace="http://schemas.microsoft.com/office/2006/documentManagement/types"/>
    <xsd:import namespace="http://schemas.microsoft.com/office/infopath/2007/PartnerControls"/>
    <xsd:element name="SharedWithUsers" ma:index="12" nillable="true" ma:displayName="Zdieľa sa s"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Zdieľané s podrobnosťami" ma:hidden="true" ma:internalName="SharedWithDetails" ma:readOnly="true">
      <xsd:simpleType>
        <xsd:restriction base="dms:Note"/>
      </xsd:simpleType>
    </xsd:element>
    <xsd:element name="TaxCatchAll" ma:index="16" nillable="true" ma:displayName="Taxonomy Catch All Column" ma:hidden="true" ma:list="{a7a91743-6673-4c86-a581-ec745700d82f}" ma:internalName="TaxCatchAll" ma:readOnly="false" ma:showField="CatchAllData" ma:web="55136671-dd83-4dc6-826b-415e1100ec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Typ obsahu"/>
        <xsd:element ref="dc:title" minOccurs="0" maxOccurs="1" ma:index="1"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5136671-dd83-4dc6-826b-415e1100ecd2" xsi:nil="true"/>
    <Stav xmlns="d0f01d48-8c77-4bdf-9198-33dfd46a18fa" xsi:nil="true"/>
    <lcf76f155ced4ddcb4097134ff3c332f xmlns="d0f01d48-8c77-4bdf-9198-33dfd46a18f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039864-7402-4394-9B64-F5989DDB20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f01d48-8c77-4bdf-9198-33dfd46a18fa"/>
    <ds:schemaRef ds:uri="55136671-dd83-4dc6-826b-415e1100ec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A78C3D-F1F5-47C0-ADF8-DCF7AC9A90D6}">
  <ds:schemaRefs>
    <ds:schemaRef ds:uri="http://schemas.microsoft.com/office/2006/metadata/properties"/>
    <ds:schemaRef ds:uri="http://schemas.microsoft.com/office/2006/documentManagement/types"/>
    <ds:schemaRef ds:uri="http://schemas.openxmlformats.org/package/2006/metadata/core-properties"/>
    <ds:schemaRef ds:uri="d0f01d48-8c77-4bdf-9198-33dfd46a18fa"/>
    <ds:schemaRef ds:uri="http://schemas.microsoft.com/office/infopath/2007/PartnerControls"/>
    <ds:schemaRef ds:uri="http://purl.org/dc/dcmitype/"/>
    <ds:schemaRef ds:uri="http://purl.org/dc/terms/"/>
    <ds:schemaRef ds:uri="http://purl.org/dc/elements/1.1/"/>
    <ds:schemaRef ds:uri="55136671-dd83-4dc6-826b-415e1100ecd2"/>
    <ds:schemaRef ds:uri="http://www.w3.org/XML/1998/namespace"/>
  </ds:schemaRefs>
</ds:datastoreItem>
</file>

<file path=customXml/itemProps3.xml><?xml version="1.0" encoding="utf-8"?>
<ds:datastoreItem xmlns:ds="http://schemas.openxmlformats.org/officeDocument/2006/customXml" ds:itemID="{CCC73A38-13CD-4AC2-88F4-032286A012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2315</TotalTime>
  <Words>2967</Words>
  <Application>Microsoft Office PowerPoint</Application>
  <PresentationFormat>Širokouhlá</PresentationFormat>
  <Paragraphs>289</Paragraphs>
  <Slides>19</Slides>
  <Notes>19</Notes>
  <HiddenSlides>0</HiddenSlides>
  <MMClips>0</MMClips>
  <ScaleCrop>false</ScaleCrop>
  <HeadingPairs>
    <vt:vector size="8" baseType="variant">
      <vt:variant>
        <vt:lpstr>Použité písma</vt:lpstr>
      </vt:variant>
      <vt:variant>
        <vt:i4>4</vt:i4>
      </vt:variant>
      <vt:variant>
        <vt:lpstr>Motív</vt:lpstr>
      </vt:variant>
      <vt:variant>
        <vt:i4>1</vt:i4>
      </vt:variant>
      <vt:variant>
        <vt:lpstr>Vložené servery OLE</vt:lpstr>
      </vt:variant>
      <vt:variant>
        <vt:i4>1</vt:i4>
      </vt:variant>
      <vt:variant>
        <vt:lpstr>Nadpisy snímok</vt:lpstr>
      </vt:variant>
      <vt:variant>
        <vt:i4>19</vt:i4>
      </vt:variant>
    </vt:vector>
  </HeadingPairs>
  <TitlesOfParts>
    <vt:vector size="25" baseType="lpstr">
      <vt:lpstr>Arial</vt:lpstr>
      <vt:lpstr>Calibri</vt:lpstr>
      <vt:lpstr>Calibri Light</vt:lpstr>
      <vt:lpstr>Wingdings</vt:lpstr>
      <vt:lpstr>Office Theme</vt:lpstr>
      <vt:lpstr>Bitová mapa</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 Schrenkel</dc:creator>
  <cp:lastModifiedBy>Adriana Némethová</cp:lastModifiedBy>
  <cp:revision>105</cp:revision>
  <cp:lastPrinted>2024-09-03T07:44:54Z</cp:lastPrinted>
  <dcterms:created xsi:type="dcterms:W3CDTF">2018-01-31T17:30:53Z</dcterms:created>
  <dcterms:modified xsi:type="dcterms:W3CDTF">2024-09-04T05:53:14Z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0x010100E779880FEB09DE489A2317F97C6F307E</vt:lpwstr>
  </property>
</Properties>
</file>